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59" r:id="rId2"/>
    <p:sldId id="258" r:id="rId3"/>
    <p:sldId id="257" r:id="rId4"/>
    <p:sldId id="264" r:id="rId5"/>
    <p:sldId id="267" r:id="rId6"/>
    <p:sldId id="265" r:id="rId7"/>
    <p:sldId id="273" r:id="rId8"/>
    <p:sldId id="274" r:id="rId9"/>
    <p:sldId id="268" r:id="rId10"/>
    <p:sldId id="266" r:id="rId11"/>
    <p:sldId id="276" r:id="rId12"/>
    <p:sldId id="278" r:id="rId13"/>
    <p:sldId id="271" r:id="rId14"/>
    <p:sldId id="282" r:id="rId15"/>
    <p:sldId id="280" r:id="rId16"/>
    <p:sldId id="284" r:id="rId17"/>
    <p:sldId id="285" r:id="rId18"/>
    <p:sldId id="286" r:id="rId19"/>
    <p:sldId id="275" r:id="rId20"/>
    <p:sldId id="283" r:id="rId21"/>
    <p:sldId id="262" r:id="rId22"/>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4AFD"/>
    <a:srgbClr val="8C7B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386" autoAdjust="0"/>
    <p:restoredTop sz="96296"/>
  </p:normalViewPr>
  <p:slideViewPr>
    <p:cSldViewPr snapToGrid="0">
      <p:cViewPr varScale="1">
        <p:scale>
          <a:sx n="127" d="100"/>
          <a:sy n="127" d="100"/>
        </p:scale>
        <p:origin x="55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ED6DCC69-C585-8946-9D41-E8A99031B131}" type="datetimeFigureOut">
              <a:rPr lang="en-CN" smtClean="0"/>
              <a:t>2020/12/18</a:t>
            </a:fld>
            <a:endParaRPr lang="en-CN"/>
          </a:p>
        </p:txBody>
      </p:sp>
      <p:sp>
        <p:nvSpPr>
          <p:cNvPr id="4" name="Slide Image Placeholder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E1FF88D6-99C9-0E4E-951B-1737B0A30C4C}" type="slidenum">
              <a:rPr lang="en-CN" smtClean="0"/>
              <a:t>‹#›</a:t>
            </a:fld>
            <a:endParaRPr lang="en-CN"/>
          </a:p>
        </p:txBody>
      </p:sp>
    </p:spTree>
    <p:extLst>
      <p:ext uri="{BB962C8B-B14F-4D97-AF65-F5344CB8AC3E}">
        <p14:creationId xmlns:p14="http://schemas.microsoft.com/office/powerpoint/2010/main" val="567330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其实在此之前我也是一名</a:t>
            </a:r>
            <a:r>
              <a:rPr lang="en-US" altLang="zh-CN" dirty="0" err="1"/>
              <a:t>.net</a:t>
            </a:r>
            <a:r>
              <a:rPr lang="zh-CN" altLang="en-US" dirty="0"/>
              <a:t> 开发者，对 </a:t>
            </a:r>
            <a:r>
              <a:rPr lang="en-US" altLang="zh-CN" dirty="0" err="1"/>
              <a:t>.net</a:t>
            </a:r>
            <a:r>
              <a:rPr lang="zh-CN" altLang="en-US" dirty="0"/>
              <a:t> 包含热情</a:t>
            </a:r>
            <a:endParaRPr lang="en-CN" dirty="0"/>
          </a:p>
        </p:txBody>
      </p:sp>
      <p:sp>
        <p:nvSpPr>
          <p:cNvPr id="4" name="Slide Number Placeholder 3"/>
          <p:cNvSpPr>
            <a:spLocks noGrp="1"/>
          </p:cNvSpPr>
          <p:nvPr>
            <p:ph type="sldNum" sz="quarter" idx="5"/>
          </p:nvPr>
        </p:nvSpPr>
        <p:spPr/>
        <p:txBody>
          <a:bodyPr/>
          <a:lstStyle/>
          <a:p>
            <a:fld id="{E1FF88D6-99C9-0E4E-951B-1737B0A30C4C}" type="slidenum">
              <a:rPr lang="en-CN" smtClean="0"/>
              <a:t>3</a:t>
            </a:fld>
            <a:endParaRPr lang="en-CN"/>
          </a:p>
        </p:txBody>
      </p:sp>
    </p:spTree>
    <p:extLst>
      <p:ext uri="{BB962C8B-B14F-4D97-AF65-F5344CB8AC3E}">
        <p14:creationId xmlns:p14="http://schemas.microsoft.com/office/powerpoint/2010/main" val="9750485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prometheus.io</a:t>
            </a:r>
            <a:r>
              <a:rPr lang="en-US" dirty="0"/>
              <a:t>/docs/operating/integrations/</a:t>
            </a:r>
          </a:p>
          <a:p>
            <a:endParaRPr lang="en-US" dirty="0"/>
          </a:p>
          <a:p>
            <a:endParaRPr lang="en-CN" dirty="0"/>
          </a:p>
        </p:txBody>
      </p:sp>
      <p:sp>
        <p:nvSpPr>
          <p:cNvPr id="4" name="Slide Number Placeholder 3"/>
          <p:cNvSpPr>
            <a:spLocks noGrp="1"/>
          </p:cNvSpPr>
          <p:nvPr>
            <p:ph type="sldNum" sz="quarter" idx="5"/>
          </p:nvPr>
        </p:nvSpPr>
        <p:spPr/>
        <p:txBody>
          <a:bodyPr/>
          <a:lstStyle/>
          <a:p>
            <a:fld id="{E1FF88D6-99C9-0E4E-951B-1737B0A30C4C}" type="slidenum">
              <a:rPr lang="en-CN" smtClean="0"/>
              <a:t>13</a:t>
            </a:fld>
            <a:endParaRPr lang="en-CN"/>
          </a:p>
        </p:txBody>
      </p:sp>
    </p:spTree>
    <p:extLst>
      <p:ext uri="{BB962C8B-B14F-4D97-AF65-F5344CB8AC3E}">
        <p14:creationId xmlns:p14="http://schemas.microsoft.com/office/powerpoint/2010/main" val="2844747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E1FF88D6-99C9-0E4E-951B-1737B0A30C4C}" type="slidenum">
              <a:rPr lang="en-CN" smtClean="0"/>
              <a:t>14</a:t>
            </a:fld>
            <a:endParaRPr lang="en-CN"/>
          </a:p>
        </p:txBody>
      </p:sp>
    </p:spTree>
    <p:extLst>
      <p:ext uri="{BB962C8B-B14F-4D97-AF65-F5344CB8AC3E}">
        <p14:creationId xmlns:p14="http://schemas.microsoft.com/office/powerpoint/2010/main" val="3651380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做了一个简单的压力测试</a:t>
            </a:r>
            <a:r>
              <a:rPr lang="zh-CN" altLang="en-US" dirty="0"/>
              <a:t>，大家可以看到 </a:t>
            </a:r>
            <a:r>
              <a:rPr lang="en-US" altLang="zh-CN" dirty="0" err="1"/>
              <a:t>prometheus</a:t>
            </a:r>
            <a:r>
              <a:rPr lang="zh-CN" altLang="en-US" dirty="0"/>
              <a:t> 能够及时反映出 应用的</a:t>
            </a:r>
            <a:r>
              <a:rPr lang="en-US" altLang="zh-CN" dirty="0"/>
              <a:t> </a:t>
            </a:r>
            <a:r>
              <a:rPr lang="zh-CN" altLang="en-US" dirty="0"/>
              <a:t>的相关指标随着压测的进行而变化</a:t>
            </a:r>
            <a:r>
              <a:rPr lang="en-US" altLang="zh-CN" dirty="0"/>
              <a:t>(CPU</a:t>
            </a:r>
            <a:r>
              <a:rPr lang="zh-CN" altLang="en-US" dirty="0"/>
              <a:t>、</a:t>
            </a:r>
            <a:r>
              <a:rPr lang="en-US" altLang="zh-CN" dirty="0"/>
              <a:t>MEM)</a:t>
            </a:r>
          </a:p>
          <a:p>
            <a:endParaRPr lang="en-US" dirty="0"/>
          </a:p>
          <a:p>
            <a:endParaRPr lang="en-US" dirty="0"/>
          </a:p>
          <a:p>
            <a:endParaRPr lang="en-US" dirty="0"/>
          </a:p>
          <a:p>
            <a:r>
              <a:rPr lang="en-US" dirty="0" err="1"/>
              <a:t>在此之前</a:t>
            </a:r>
            <a:r>
              <a:rPr lang="zh-CN" altLang="en-US" dirty="0"/>
              <a:t>，其实我也不知道 </a:t>
            </a:r>
            <a:r>
              <a:rPr lang="en-US" altLang="zh-CN" dirty="0" err="1"/>
              <a:t>.net</a:t>
            </a:r>
            <a:r>
              <a:rPr lang="en-US" altLang="zh-CN" dirty="0"/>
              <a:t> </a:t>
            </a:r>
            <a:r>
              <a:rPr lang="zh-CN" altLang="en-US" dirty="0"/>
              <a:t>应用的 资源配额应该配置多少比较合适，于是按照 </a:t>
            </a:r>
            <a:r>
              <a:rPr lang="en-US" altLang="zh-CN" dirty="0"/>
              <a:t>java </a:t>
            </a:r>
            <a:r>
              <a:rPr lang="zh-CN" altLang="en-US" dirty="0"/>
              <a:t>的惯性拍脑袋的拍了一下</a:t>
            </a:r>
            <a:r>
              <a:rPr lang="en-US" altLang="zh-CN" dirty="0"/>
              <a:t>~</a:t>
            </a:r>
          </a:p>
          <a:p>
            <a:endParaRPr lang="en-US" altLang="zh-CN" dirty="0"/>
          </a:p>
          <a:p>
            <a:endParaRPr lang="en-US" altLang="zh-CN" dirty="0"/>
          </a:p>
          <a:p>
            <a:r>
              <a:rPr lang="zh-CN" altLang="en-US" dirty="0"/>
              <a:t>大家其实可以看到在 </a:t>
            </a:r>
            <a:r>
              <a:rPr lang="en-US" altLang="zh-CN" dirty="0"/>
              <a:t>CPU</a:t>
            </a:r>
            <a:r>
              <a:rPr lang="zh-CN" altLang="en-US" dirty="0"/>
              <a:t>、</a:t>
            </a:r>
            <a:r>
              <a:rPr lang="en-US" altLang="zh-CN" dirty="0"/>
              <a:t>mem </a:t>
            </a:r>
            <a:r>
              <a:rPr lang="zh-CN" altLang="en-US" dirty="0"/>
              <a:t>中间</a:t>
            </a:r>
            <a:r>
              <a:rPr lang="en-US" altLang="zh-CN" dirty="0"/>
              <a:t> </a:t>
            </a:r>
            <a:r>
              <a:rPr lang="zh-CN" altLang="en-US" dirty="0"/>
              <a:t>有两根线</a:t>
            </a:r>
            <a:r>
              <a:rPr lang="en-US" altLang="zh-CN" dirty="0"/>
              <a:t>,</a:t>
            </a:r>
            <a:r>
              <a:rPr lang="zh-CN" altLang="en-US" dirty="0"/>
              <a:t>这两根线能够很好的反映出来你预设的资源配额和应用实际使用是否正相关，能够更科学、细粒度的做好应用的容量规划</a:t>
            </a:r>
            <a:endParaRPr lang="en-US" altLang="zh-CN" dirty="0"/>
          </a:p>
          <a:p>
            <a:endParaRPr lang="en-US" altLang="zh-CN" dirty="0"/>
          </a:p>
          <a:p>
            <a:endParaRPr lang="en-US" altLang="zh-CN" dirty="0"/>
          </a:p>
          <a:p>
            <a:r>
              <a:rPr lang="zh-CN" altLang="en-US" dirty="0"/>
              <a:t>随带提一句，</a:t>
            </a:r>
            <a:r>
              <a:rPr lang="en-US" altLang="zh-CN" dirty="0"/>
              <a:t>net</a:t>
            </a:r>
            <a:r>
              <a:rPr lang="zh-CN" altLang="en-US" dirty="0"/>
              <a:t> </a:t>
            </a:r>
            <a:r>
              <a:rPr lang="en-US" altLang="zh-CN" dirty="0"/>
              <a:t>core</a:t>
            </a:r>
            <a:r>
              <a:rPr lang="zh-CN" altLang="en-US" dirty="0"/>
              <a:t> 在资源使用上很有优势，启动</a:t>
            </a:r>
            <a:r>
              <a:rPr lang="en-US" altLang="zh-CN" dirty="0"/>
              <a:t> </a:t>
            </a:r>
            <a:r>
              <a:rPr lang="zh-CN" altLang="en-US" dirty="0"/>
              <a:t>之后常驻内存小于</a:t>
            </a:r>
            <a:r>
              <a:rPr lang="en-US" altLang="zh-CN" dirty="0"/>
              <a:t>100m</a:t>
            </a:r>
          </a:p>
          <a:p>
            <a:endParaRPr lang="en-US" dirty="0"/>
          </a:p>
          <a:p>
            <a:endParaRPr lang="en-US" dirty="0"/>
          </a:p>
          <a:p>
            <a:endParaRPr lang="en-US" dirty="0"/>
          </a:p>
          <a:p>
            <a:endParaRPr lang="en-CN" dirty="0"/>
          </a:p>
        </p:txBody>
      </p:sp>
      <p:sp>
        <p:nvSpPr>
          <p:cNvPr id="4" name="Slide Number Placeholder 3"/>
          <p:cNvSpPr>
            <a:spLocks noGrp="1"/>
          </p:cNvSpPr>
          <p:nvPr>
            <p:ph type="sldNum" sz="quarter" idx="5"/>
          </p:nvPr>
        </p:nvSpPr>
        <p:spPr/>
        <p:txBody>
          <a:bodyPr/>
          <a:lstStyle/>
          <a:p>
            <a:fld id="{E1FF88D6-99C9-0E4E-951B-1737B0A30C4C}" type="slidenum">
              <a:rPr lang="en-CN" smtClean="0"/>
              <a:t>18</a:t>
            </a:fld>
            <a:endParaRPr lang="en-CN"/>
          </a:p>
        </p:txBody>
      </p:sp>
    </p:spTree>
    <p:extLst>
      <p:ext uri="{BB962C8B-B14F-4D97-AF65-F5344CB8AC3E}">
        <p14:creationId xmlns:p14="http://schemas.microsoft.com/office/powerpoint/2010/main" val="584822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今天我主要的分享是围绕 kubernetes</a:t>
            </a:r>
            <a:r>
              <a:rPr lang="zh-CN" altLang="en-US" dirty="0"/>
              <a:t> 云原生可观测性以及监控来展开。</a:t>
            </a:r>
            <a:endParaRPr lang="en-CN" dirty="0"/>
          </a:p>
        </p:txBody>
      </p:sp>
      <p:sp>
        <p:nvSpPr>
          <p:cNvPr id="4" name="Slide Number Placeholder 3"/>
          <p:cNvSpPr>
            <a:spLocks noGrp="1"/>
          </p:cNvSpPr>
          <p:nvPr>
            <p:ph type="sldNum" sz="quarter" idx="5"/>
          </p:nvPr>
        </p:nvSpPr>
        <p:spPr/>
        <p:txBody>
          <a:bodyPr/>
          <a:lstStyle/>
          <a:p>
            <a:fld id="{E1FF88D6-99C9-0E4E-951B-1737B0A30C4C}" type="slidenum">
              <a:rPr lang="en-CN" smtClean="0"/>
              <a:t>4</a:t>
            </a:fld>
            <a:endParaRPr lang="en-CN"/>
          </a:p>
        </p:txBody>
      </p:sp>
    </p:spTree>
    <p:extLst>
      <p:ext uri="{BB962C8B-B14F-4D97-AF65-F5344CB8AC3E}">
        <p14:creationId xmlns:p14="http://schemas.microsoft.com/office/powerpoint/2010/main" val="1776375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
            </a:r>
            <a:r>
              <a:rPr lang="en-CN" dirty="0"/>
              <a:t>ubernetes</a:t>
            </a:r>
            <a:r>
              <a:rPr lang="zh-CN" altLang="en-US" dirty="0"/>
              <a:t> 越来越普及，越来越多的应用都搬到云上去运行了，那么上云之后我们是不是就高枕无忧了呢，瞬间</a:t>
            </a:r>
            <a:r>
              <a:rPr lang="en-US" altLang="zh-CN" dirty="0"/>
              <a:t>955</a:t>
            </a:r>
            <a:r>
              <a:rPr lang="zh-CN" altLang="en-US" dirty="0"/>
              <a:t>了呢？ 答案是否定的，我们需要拥有新的思考方式，去为我们的应用保驾护航</a:t>
            </a:r>
            <a:endParaRPr lang="en-US" altLang="zh-CN" dirty="0"/>
          </a:p>
          <a:p>
            <a:endParaRPr lang="en-US" altLang="zh-CN" dirty="0"/>
          </a:p>
          <a:p>
            <a:r>
              <a:rPr lang="zh-CN" altLang="en-US" dirty="0"/>
              <a:t>应用的真实状态是否如我们所预期般良好</a:t>
            </a:r>
            <a:endParaRPr lang="en-US" altLang="zh-CN" dirty="0"/>
          </a:p>
          <a:p>
            <a:endParaRPr lang="en-US" altLang="zh-CN" dirty="0"/>
          </a:p>
          <a:p>
            <a:endParaRPr lang="en-US" altLang="zh-CN" dirty="0"/>
          </a:p>
          <a:p>
            <a:r>
              <a:rPr lang="zh-CN" altLang="en-US" dirty="0"/>
              <a:t>正所谓知彼知己，百战不殆</a:t>
            </a:r>
            <a:r>
              <a:rPr lang="en-US" altLang="zh-CN" dirty="0"/>
              <a:t>~~</a:t>
            </a:r>
            <a:r>
              <a:rPr lang="zh-CN" altLang="en-US" sz="1200" b="1" i="0" kern="1200" dirty="0">
                <a:solidFill>
                  <a:schemeClr val="tx1"/>
                </a:solidFill>
                <a:effectLst/>
                <a:latin typeface="+mn-lt"/>
                <a:ea typeface="+mn-ea"/>
                <a:cs typeface="+mn-cs"/>
              </a:rPr>
              <a:t>在计算机的世界道理也是相通的，最好通过某些工具让人清晰地「看见」系统运行的健康状态、帮助诊断病灶，从而降低经验门槛和不确定性</a:t>
            </a:r>
            <a:r>
              <a:rPr lang="zh-CN" altLang="en-US" sz="1200" b="0" i="0" kern="1200" dirty="0">
                <a:solidFill>
                  <a:schemeClr val="tx1"/>
                </a:solidFill>
                <a:effectLst/>
                <a:latin typeface="+mn-lt"/>
                <a:ea typeface="+mn-ea"/>
                <a:cs typeface="+mn-cs"/>
              </a:rPr>
              <a:t>。</a:t>
            </a:r>
            <a:endParaRPr lang="en-US" altLang="zh-CN" dirty="0"/>
          </a:p>
        </p:txBody>
      </p:sp>
      <p:sp>
        <p:nvSpPr>
          <p:cNvPr id="4" name="Slide Number Placeholder 3"/>
          <p:cNvSpPr>
            <a:spLocks noGrp="1"/>
          </p:cNvSpPr>
          <p:nvPr>
            <p:ph type="sldNum" sz="quarter" idx="5"/>
          </p:nvPr>
        </p:nvSpPr>
        <p:spPr/>
        <p:txBody>
          <a:bodyPr/>
          <a:lstStyle/>
          <a:p>
            <a:fld id="{E1FF88D6-99C9-0E4E-951B-1737B0A30C4C}" type="slidenum">
              <a:rPr lang="en-CN" smtClean="0"/>
              <a:t>5</a:t>
            </a:fld>
            <a:endParaRPr lang="en-CN"/>
          </a:p>
        </p:txBody>
      </p:sp>
    </p:spTree>
    <p:extLst>
      <p:ext uri="{BB962C8B-B14F-4D97-AF65-F5344CB8AC3E}">
        <p14:creationId xmlns:p14="http://schemas.microsoft.com/office/powerpoint/2010/main" val="164717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dirty="0"/>
              <a:t>可观测性在我们的生活中早已应用在生活的方方面面了</a:t>
            </a:r>
          </a:p>
          <a:p>
            <a:endParaRPr lang="en-CN" dirty="0"/>
          </a:p>
          <a:p>
            <a:r>
              <a:rPr lang="en-US" dirty="0"/>
              <a:t>https://</a:t>
            </a:r>
            <a:r>
              <a:rPr lang="en-US" dirty="0" err="1"/>
              <a:t>www.infoq.cn</a:t>
            </a:r>
            <a:r>
              <a:rPr lang="en-US" dirty="0"/>
              <a:t>/article/u40mdopntvyljwvimqds</a:t>
            </a:r>
          </a:p>
          <a:p>
            <a:endParaRPr lang="en-US" dirty="0"/>
          </a:p>
          <a:p>
            <a:endParaRPr lang="en-US" dirty="0"/>
          </a:p>
          <a:p>
            <a:r>
              <a:rPr lang="zh-CN" altLang="en-US" b="1" dirty="0">
                <a:effectLst/>
              </a:rPr>
              <a:t>在计算机的世界道理也是相通的，最好通过某些工具让人清晰地「看见」系统运行的健康状态、帮助诊断病灶，从而降低经验门槛和不确定性</a:t>
            </a:r>
            <a:r>
              <a:rPr lang="zh-CN" altLang="en-US" dirty="0">
                <a:effectLst/>
              </a:rPr>
              <a:t>。</a:t>
            </a:r>
          </a:p>
        </p:txBody>
      </p:sp>
      <p:sp>
        <p:nvSpPr>
          <p:cNvPr id="4" name="Slide Number Placeholder 3"/>
          <p:cNvSpPr>
            <a:spLocks noGrp="1"/>
          </p:cNvSpPr>
          <p:nvPr>
            <p:ph type="sldNum" sz="quarter" idx="5"/>
          </p:nvPr>
        </p:nvSpPr>
        <p:spPr/>
        <p:txBody>
          <a:bodyPr/>
          <a:lstStyle/>
          <a:p>
            <a:fld id="{E1FF88D6-99C9-0E4E-951B-1737B0A30C4C}" type="slidenum">
              <a:rPr lang="en-CN" smtClean="0"/>
              <a:t>6</a:t>
            </a:fld>
            <a:endParaRPr lang="en-CN"/>
          </a:p>
        </p:txBody>
      </p:sp>
    </p:spTree>
    <p:extLst>
      <p:ext uri="{BB962C8B-B14F-4D97-AF65-F5344CB8AC3E}">
        <p14:creationId xmlns:p14="http://schemas.microsoft.com/office/powerpoint/2010/main" val="2880760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由图可知，可观测性氛围三个维度 指标</a:t>
            </a:r>
            <a:r>
              <a:rPr lang="en-US" altLang="zh-CN" dirty="0">
                <a:effectLst/>
              </a:rPr>
              <a:t>--&gt;</a:t>
            </a:r>
            <a:r>
              <a:rPr lang="zh-CN" altLang="en-US" dirty="0">
                <a:effectLst/>
              </a:rPr>
              <a:t>日志 </a:t>
            </a:r>
            <a:r>
              <a:rPr lang="en-US" altLang="zh-CN" dirty="0">
                <a:effectLst/>
                <a:sym typeface="Wingdings" pitchFamily="2" charset="2"/>
              </a:rPr>
              <a:t></a:t>
            </a:r>
            <a:r>
              <a:rPr lang="zh-CN" altLang="en-US" dirty="0">
                <a:effectLst/>
                <a:sym typeface="Wingdings" pitchFamily="2" charset="2"/>
              </a:rPr>
              <a:t> </a:t>
            </a:r>
            <a:r>
              <a:rPr lang="en-US" altLang="zh-CN" dirty="0">
                <a:effectLst/>
                <a:sym typeface="Wingdings" pitchFamily="2" charset="2"/>
              </a:rPr>
              <a:t>tracing</a:t>
            </a:r>
            <a:r>
              <a:rPr lang="zh-CN" altLang="en-US" dirty="0">
                <a:effectLst/>
                <a:sym typeface="Wingdings" pitchFamily="2" charset="2"/>
              </a:rPr>
              <a:t>  一次递进，可观测性终究是为了更好的让我们应用上云，预防问题发生，一旦问题发生，快速定位</a:t>
            </a:r>
            <a:r>
              <a:rPr lang="en-US" altLang="zh-CN" dirty="0">
                <a:effectLst/>
                <a:sym typeface="Wingdings" pitchFamily="2" charset="2"/>
              </a:rPr>
              <a:t>(</a:t>
            </a:r>
            <a:r>
              <a:rPr lang="zh-CN" altLang="en-US" dirty="0">
                <a:effectLst/>
                <a:sym typeface="Wingdings" pitchFamily="2" charset="2"/>
              </a:rPr>
              <a:t>当一个问题能够被发现的时候，它基本上已经被解决了</a:t>
            </a:r>
            <a:r>
              <a:rPr lang="en-US" altLang="zh-CN" dirty="0">
                <a:effectLst/>
                <a:sym typeface="Wingdings" pitchFamily="2" charset="2"/>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https://</a:t>
            </a:r>
            <a:r>
              <a:rPr lang="en-US" altLang="zh-CN" dirty="0" err="1">
                <a:effectLst/>
              </a:rPr>
              <a:t>engineering.zenduty.com</a:t>
            </a:r>
            <a:r>
              <a:rPr lang="en-US" altLang="zh-CN" dirty="0">
                <a:effectLst/>
              </a:rPr>
              <a:t>/blog/2020/09/01/difference-between-event-logging-tracing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https://</a:t>
            </a:r>
            <a:r>
              <a:rPr lang="en-US" altLang="zh-CN" dirty="0" err="1">
                <a:effectLst/>
              </a:rPr>
              <a:t>zhuanlan.zhihu.com</a:t>
            </a:r>
            <a:r>
              <a:rPr lang="en-US" altLang="zh-CN" dirty="0">
                <a:effectLst/>
              </a:rPr>
              <a:t>/p/46748752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关于日志以及链路追踪大家可能都接触得比较多了，因此本次分享重点围绕云原生可观测性中等监控来展开，看看它能在我们应用上云之后能够帮助我们解决哪些问题，唯一能够做事前预防的</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此处让我想起了一个故事</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春秋战国时期，有位神医被尊为“医祖”，他就是“扁鹊”。一次，魏文王问扁鹊说：“你们家兄弟三人，都精于医术，到底哪一位最好呢？”扁鹊答：“长兄最好，中兄次之，我最差。”文王又问：“那么为什么你最出名呢？”扁鹊答：“长兄治病，是治病于病情发作之前，由于一般人不知道他事先能铲除病因，所以他的名气无法传出去；中兄治病，是治病于病情初起时，一般人以为他只能治轻微的小病，所以他的名气只及本乡里；而我是治病于病情严重之时，一般人都看到我在经脉上穿针管放血，在皮肤上敷药等大手术，所以以为我的医术高明，名气因此响遍全国。我们希望云原生监控平台能够想扁鹊长兄那样，防范于未然</a:t>
            </a:r>
            <a:r>
              <a:rPr lang="en-US" altLang="zh-CN"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E1FF88D6-99C9-0E4E-951B-1737B0A30C4C}" type="slidenum">
              <a:rPr lang="en-CN" smtClean="0"/>
              <a:t>7</a:t>
            </a:fld>
            <a:endParaRPr lang="en-CN"/>
          </a:p>
        </p:txBody>
      </p:sp>
    </p:spTree>
    <p:extLst>
      <p:ext uri="{BB962C8B-B14F-4D97-AF65-F5344CB8AC3E}">
        <p14:creationId xmlns:p14="http://schemas.microsoft.com/office/powerpoint/2010/main" val="3902022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作为开发者的我们如果要对接一个云原生监控方案</a:t>
            </a:r>
            <a:r>
              <a:rPr lang="zh-CN" altLang="en-US" dirty="0"/>
              <a:t>，那么我们会有哪些期待呢？</a:t>
            </a:r>
            <a:endParaRPr lang="en-US" altLang="zh-CN" dirty="0"/>
          </a:p>
          <a:p>
            <a:endParaRPr lang="en-US" dirty="0"/>
          </a:p>
          <a:p>
            <a:r>
              <a:rPr lang="zh-CN" altLang="en-US" dirty="0"/>
              <a:t>成本太高 </a:t>
            </a:r>
            <a:r>
              <a:rPr lang="en-US" altLang="zh-CN" dirty="0"/>
              <a:t>--&gt;</a:t>
            </a:r>
            <a:r>
              <a:rPr lang="zh-CN" altLang="en-US" dirty="0"/>
              <a:t> 拒绝</a:t>
            </a:r>
            <a:endParaRPr lang="en-US" altLang="zh-CN" dirty="0"/>
          </a:p>
          <a:p>
            <a:r>
              <a:rPr lang="zh-CN" altLang="en-US" dirty="0"/>
              <a:t>监控不及时 </a:t>
            </a:r>
            <a:r>
              <a:rPr lang="en-US" altLang="zh-CN" dirty="0"/>
              <a:t>--&gt;</a:t>
            </a:r>
            <a:r>
              <a:rPr lang="zh-CN" altLang="en-US" dirty="0"/>
              <a:t> 拒绝</a:t>
            </a:r>
            <a:endParaRPr lang="en-US" altLang="zh-CN" dirty="0"/>
          </a:p>
          <a:p>
            <a:r>
              <a:rPr lang="zh-CN" altLang="en-US" dirty="0"/>
              <a:t>接入不友好，管理成本太高 </a:t>
            </a:r>
            <a:r>
              <a:rPr lang="en-US" altLang="zh-CN" dirty="0"/>
              <a:t>--&gt;</a:t>
            </a:r>
            <a:r>
              <a:rPr lang="zh-CN" altLang="en-US" dirty="0"/>
              <a:t> 拒绝</a:t>
            </a:r>
            <a:endParaRPr lang="en-CN" dirty="0"/>
          </a:p>
        </p:txBody>
      </p:sp>
      <p:sp>
        <p:nvSpPr>
          <p:cNvPr id="4" name="Slide Number Placeholder 3"/>
          <p:cNvSpPr>
            <a:spLocks noGrp="1"/>
          </p:cNvSpPr>
          <p:nvPr>
            <p:ph type="sldNum" sz="quarter" idx="5"/>
          </p:nvPr>
        </p:nvSpPr>
        <p:spPr/>
        <p:txBody>
          <a:bodyPr/>
          <a:lstStyle/>
          <a:p>
            <a:fld id="{E1FF88D6-99C9-0E4E-951B-1737B0A30C4C}" type="slidenum">
              <a:rPr lang="en-CN" smtClean="0"/>
              <a:t>8</a:t>
            </a:fld>
            <a:endParaRPr lang="en-CN"/>
          </a:p>
        </p:txBody>
      </p:sp>
    </p:spTree>
    <p:extLst>
      <p:ext uri="{BB962C8B-B14F-4D97-AF65-F5344CB8AC3E}">
        <p14:creationId xmlns:p14="http://schemas.microsoft.com/office/powerpoint/2010/main" val="2495697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Prometheus</a:t>
            </a:r>
            <a:r>
              <a:rPr lang="zh-CN" altLang="en-US" dirty="0"/>
              <a:t> 是</a:t>
            </a:r>
            <a:r>
              <a:rPr lang="en-US" altLang="zh-CN" dirty="0"/>
              <a:t> </a:t>
            </a:r>
            <a:r>
              <a:rPr lang="en-US" altLang="zh-CN" dirty="0" err="1"/>
              <a:t>cncf</a:t>
            </a:r>
            <a:r>
              <a:rPr lang="en-US" altLang="zh-CN" dirty="0"/>
              <a:t> </a:t>
            </a:r>
            <a:r>
              <a:rPr lang="zh-CN" altLang="en-US" dirty="0"/>
              <a:t>第二个毕业的项目，仅次于</a:t>
            </a:r>
            <a:r>
              <a:rPr lang="en-US" altLang="zh-CN" dirty="0"/>
              <a:t> </a:t>
            </a:r>
            <a:r>
              <a:rPr lang="en-US" altLang="zh-CN" dirty="0" err="1"/>
              <a:t>kubernetes</a:t>
            </a:r>
            <a:r>
              <a:rPr lang="zh-CN" altLang="en-US" dirty="0"/>
              <a:t>，已经成为事实上的云原生监控到标准，开箱即用，社区积极支持，几乎所有云原生的开源项目开箱自带 </a:t>
            </a:r>
            <a:r>
              <a:rPr lang="en-US" altLang="zh-CN" dirty="0"/>
              <a:t>metrics</a:t>
            </a:r>
            <a:r>
              <a:rPr lang="zh-CN" altLang="en-US" dirty="0"/>
              <a:t> 信息</a:t>
            </a:r>
            <a:endParaRPr lang="en-US" altLang="zh-CN" dirty="0"/>
          </a:p>
          <a:p>
            <a:endParaRPr lang="en-US" dirty="0"/>
          </a:p>
          <a:p>
            <a:r>
              <a:rPr lang="en-US" altLang="zh-CN" dirty="0"/>
              <a:t>Pull</a:t>
            </a:r>
            <a:r>
              <a:rPr lang="zh-CN" altLang="en-US" dirty="0"/>
              <a:t> </a:t>
            </a:r>
            <a:r>
              <a:rPr lang="en-US" altLang="zh-CN" dirty="0"/>
              <a:t>vs</a:t>
            </a:r>
            <a:r>
              <a:rPr lang="zh-CN" altLang="en-US" dirty="0"/>
              <a:t> </a:t>
            </a:r>
            <a:r>
              <a:rPr lang="en-US" altLang="zh-CN" dirty="0"/>
              <a:t>push</a:t>
            </a:r>
            <a:r>
              <a:rPr lang="zh-CN" altLang="en-US" dirty="0"/>
              <a:t> ，这是个问题，还好 </a:t>
            </a:r>
            <a:r>
              <a:rPr lang="en-US" altLang="zh-CN" dirty="0" err="1"/>
              <a:t>prometheus</a:t>
            </a:r>
            <a:r>
              <a:rPr lang="en-US" altLang="zh-CN" dirty="0"/>
              <a:t> </a:t>
            </a:r>
            <a:r>
              <a:rPr lang="zh-CN" altLang="en-US" dirty="0"/>
              <a:t>帮我们做了选择，他只支持</a:t>
            </a:r>
            <a:r>
              <a:rPr lang="en-US" altLang="zh-CN" dirty="0"/>
              <a:t> pull </a:t>
            </a:r>
            <a:r>
              <a:rPr lang="zh-CN" altLang="en-US" dirty="0"/>
              <a:t>模式，</a:t>
            </a:r>
            <a:r>
              <a:rPr lang="en-US" altLang="zh-CN" dirty="0" err="1"/>
              <a:t>prometheus</a:t>
            </a:r>
            <a:r>
              <a:rPr lang="en-US" altLang="zh-CN" dirty="0"/>
              <a:t> </a:t>
            </a:r>
            <a:r>
              <a:rPr lang="zh-CN" altLang="en-US" dirty="0"/>
              <a:t>定期主动采集，为了适配一些生命周期很短的应用，</a:t>
            </a:r>
            <a:r>
              <a:rPr lang="en-US" altLang="zh-CN" dirty="0" err="1"/>
              <a:t>prometheus</a:t>
            </a:r>
            <a:r>
              <a:rPr lang="en-US" altLang="zh-CN" dirty="0"/>
              <a:t> </a:t>
            </a:r>
            <a:r>
              <a:rPr lang="zh-CN" altLang="en-US" dirty="0"/>
              <a:t>官方退出了 </a:t>
            </a:r>
            <a:r>
              <a:rPr lang="en-US" altLang="zh-CN" dirty="0" err="1"/>
              <a:t>pushgateway</a:t>
            </a:r>
            <a:r>
              <a:rPr lang="zh-CN" altLang="en-US" dirty="0"/>
              <a:t> 可以推送信息到</a:t>
            </a:r>
            <a:r>
              <a:rPr lang="en-US" altLang="zh-CN" dirty="0"/>
              <a:t> </a:t>
            </a:r>
            <a:r>
              <a:rPr lang="en-US" altLang="zh-CN" dirty="0" err="1"/>
              <a:t>pushgateway</a:t>
            </a:r>
            <a:r>
              <a:rPr lang="zh-CN" altLang="en-US" dirty="0"/>
              <a:t>，</a:t>
            </a:r>
            <a:r>
              <a:rPr lang="en-US" altLang="zh-CN" dirty="0"/>
              <a:t>prom</a:t>
            </a:r>
            <a:r>
              <a:rPr lang="zh-CN" altLang="en-US" dirty="0"/>
              <a:t> 任然是采用</a:t>
            </a:r>
            <a:r>
              <a:rPr lang="en-US" altLang="zh-CN" dirty="0"/>
              <a:t> pull</a:t>
            </a:r>
            <a:r>
              <a:rPr lang="zh-CN" altLang="en-US" dirty="0"/>
              <a:t> 定期采集 </a:t>
            </a:r>
            <a:r>
              <a:rPr lang="en-US" altLang="zh-CN" dirty="0"/>
              <a:t>gateway </a:t>
            </a:r>
            <a:r>
              <a:rPr lang="zh-CN" altLang="en-US" dirty="0"/>
              <a:t>数据</a:t>
            </a:r>
            <a:endParaRPr lang="en-US" altLang="zh-CN" dirty="0"/>
          </a:p>
          <a:p>
            <a:endParaRPr lang="en-US" dirty="0"/>
          </a:p>
          <a:p>
            <a:endParaRPr lang="en-US" dirty="0"/>
          </a:p>
          <a:p>
            <a:r>
              <a:rPr lang="zh-CN" altLang="en-US" dirty="0"/>
              <a:t>众多的服务发现规则，</a:t>
            </a:r>
            <a:r>
              <a:rPr lang="en-US" altLang="zh-CN" dirty="0" err="1"/>
              <a:t>kubernetes</a:t>
            </a:r>
            <a:r>
              <a:rPr lang="zh-CN" altLang="en-US" dirty="0"/>
              <a:t>，</a:t>
            </a:r>
            <a:r>
              <a:rPr lang="en-US" altLang="zh-CN" dirty="0" err="1"/>
              <a:t>concole</a:t>
            </a:r>
            <a:r>
              <a:rPr lang="zh-CN" altLang="en-US" dirty="0"/>
              <a:t>，</a:t>
            </a:r>
            <a:r>
              <a:rPr lang="en-US" altLang="zh-CN" dirty="0" err="1"/>
              <a:t>gcp</a:t>
            </a:r>
            <a:r>
              <a:rPr lang="zh-CN" altLang="en-US" dirty="0"/>
              <a:t>，</a:t>
            </a:r>
            <a:r>
              <a:rPr lang="en-US" altLang="zh-CN" dirty="0"/>
              <a:t>azure</a:t>
            </a:r>
            <a:r>
              <a:rPr lang="zh-CN" altLang="en-US" dirty="0"/>
              <a:t>，</a:t>
            </a:r>
            <a:r>
              <a:rPr lang="en-US" altLang="zh-CN"/>
              <a:t>redis</a:t>
            </a:r>
            <a:endParaRPr lang="en-CN" dirty="0"/>
          </a:p>
        </p:txBody>
      </p:sp>
      <p:sp>
        <p:nvSpPr>
          <p:cNvPr id="4" name="Slide Number Placeholder 3"/>
          <p:cNvSpPr>
            <a:spLocks noGrp="1"/>
          </p:cNvSpPr>
          <p:nvPr>
            <p:ph type="sldNum" sz="quarter" idx="5"/>
          </p:nvPr>
        </p:nvSpPr>
        <p:spPr/>
        <p:txBody>
          <a:bodyPr/>
          <a:lstStyle/>
          <a:p>
            <a:fld id="{E1FF88D6-99C9-0E4E-951B-1737B0A30C4C}" type="slidenum">
              <a:rPr lang="en-CN" smtClean="0"/>
              <a:t>9</a:t>
            </a:fld>
            <a:endParaRPr lang="en-CN"/>
          </a:p>
        </p:txBody>
      </p:sp>
    </p:spTree>
    <p:extLst>
      <p:ext uri="{BB962C8B-B14F-4D97-AF65-F5344CB8AC3E}">
        <p14:creationId xmlns:p14="http://schemas.microsoft.com/office/powerpoint/2010/main" val="2114249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Histogram</a:t>
            </a:r>
            <a:r>
              <a:rPr lang="zh-CN" altLang="en-US" dirty="0"/>
              <a:t> 和 </a:t>
            </a:r>
            <a:r>
              <a:rPr lang="en-US" altLang="zh-CN" dirty="0"/>
              <a:t>Summary</a:t>
            </a:r>
            <a:r>
              <a:rPr lang="zh-CN" altLang="en-US" dirty="0"/>
              <a:t> 都是侧重于反应数据的分布情况，可以快速判断分析系统的瓶颈所在</a:t>
            </a:r>
            <a:endParaRPr lang="en-CN" dirty="0"/>
          </a:p>
        </p:txBody>
      </p:sp>
      <p:sp>
        <p:nvSpPr>
          <p:cNvPr id="4" name="Slide Number Placeholder 3"/>
          <p:cNvSpPr>
            <a:spLocks noGrp="1"/>
          </p:cNvSpPr>
          <p:nvPr>
            <p:ph type="sldNum" sz="quarter" idx="5"/>
          </p:nvPr>
        </p:nvSpPr>
        <p:spPr/>
        <p:txBody>
          <a:bodyPr/>
          <a:lstStyle/>
          <a:p>
            <a:fld id="{E1FF88D6-99C9-0E4E-951B-1737B0A30C4C}" type="slidenum">
              <a:rPr lang="en-CN" smtClean="0"/>
              <a:t>11</a:t>
            </a:fld>
            <a:endParaRPr lang="en-CN"/>
          </a:p>
        </p:txBody>
      </p:sp>
    </p:spTree>
    <p:extLst>
      <p:ext uri="{BB962C8B-B14F-4D97-AF65-F5344CB8AC3E}">
        <p14:creationId xmlns:p14="http://schemas.microsoft.com/office/powerpoint/2010/main" val="4079155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告警方式灵活</a:t>
            </a:r>
            <a:r>
              <a:rPr lang="zh-CN" altLang="en-US" dirty="0"/>
              <a:t>，内置的告警模式已经能够适配大部分场景，如果拓展企业自定义的告警业务，只需要对接 </a:t>
            </a:r>
            <a:r>
              <a:rPr lang="en-US" altLang="zh-CN" dirty="0"/>
              <a:t>webhook </a:t>
            </a:r>
            <a:r>
              <a:rPr lang="zh-CN" altLang="en-US" dirty="0"/>
              <a:t>即可</a:t>
            </a:r>
            <a:endParaRPr lang="en-US" altLang="zh-CN" dirty="0"/>
          </a:p>
          <a:p>
            <a:endParaRPr lang="en-US" dirty="0"/>
          </a:p>
          <a:p>
            <a:r>
              <a:rPr lang="zh-CN" altLang="en-US" dirty="0"/>
              <a:t>同时支持告警信息分组、抑制、静默 高级功能</a:t>
            </a:r>
            <a:endParaRPr lang="en-CN" dirty="0"/>
          </a:p>
        </p:txBody>
      </p:sp>
      <p:sp>
        <p:nvSpPr>
          <p:cNvPr id="4" name="Slide Number Placeholder 3"/>
          <p:cNvSpPr>
            <a:spLocks noGrp="1"/>
          </p:cNvSpPr>
          <p:nvPr>
            <p:ph type="sldNum" sz="quarter" idx="5"/>
          </p:nvPr>
        </p:nvSpPr>
        <p:spPr/>
        <p:txBody>
          <a:bodyPr/>
          <a:lstStyle/>
          <a:p>
            <a:fld id="{E1FF88D6-99C9-0E4E-951B-1737B0A30C4C}" type="slidenum">
              <a:rPr lang="en-CN" smtClean="0"/>
              <a:t>12</a:t>
            </a:fld>
            <a:endParaRPr lang="en-CN"/>
          </a:p>
        </p:txBody>
      </p:sp>
    </p:spTree>
    <p:extLst>
      <p:ext uri="{BB962C8B-B14F-4D97-AF65-F5344CB8AC3E}">
        <p14:creationId xmlns:p14="http://schemas.microsoft.com/office/powerpoint/2010/main" val="2357426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2020/12/18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2020/12/18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2020/12/18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2020/12/18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2020/12/18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2020/12/18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2020/12/18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0.tiff"/><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tiff"/><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38.tiff"/><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9.jpe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08940" y="386715"/>
            <a:ext cx="3819525" cy="706755"/>
          </a:xfrm>
          <a:prstGeom prst="rect">
            <a:avLst/>
          </a:prstGeom>
          <a:noFill/>
        </p:spPr>
        <p:txBody>
          <a:bodyPr wrap="square" rtlCol="0">
            <a:spAutoFit/>
          </a:bodyPr>
          <a:lstStyle/>
          <a:p>
            <a:pPr algn="l"/>
            <a:r>
              <a:rPr lang="zh-CN" altLang="en-US" sz="4000" dirty="0">
                <a:solidFill>
                  <a:srgbClr val="704AFD"/>
                </a:solidFill>
              </a:rPr>
              <a:t>优势</a:t>
            </a:r>
            <a:endParaRPr lang="en-US" altLang="zh-CN" sz="4000" dirty="0">
              <a:solidFill>
                <a:srgbClr val="704AFD"/>
              </a:solidFill>
            </a:endParaRPr>
          </a:p>
        </p:txBody>
      </p:sp>
      <p:sp>
        <p:nvSpPr>
          <p:cNvPr id="2" name="TextBox 1">
            <a:extLst>
              <a:ext uri="{FF2B5EF4-FFF2-40B4-BE49-F238E27FC236}">
                <a16:creationId xmlns:a16="http://schemas.microsoft.com/office/drawing/2014/main" id="{AFC8F43B-B70B-B048-BA68-EA32EC511255}"/>
              </a:ext>
            </a:extLst>
          </p:cNvPr>
          <p:cNvSpPr txBox="1"/>
          <p:nvPr/>
        </p:nvSpPr>
        <p:spPr>
          <a:xfrm>
            <a:off x="653021" y="2185461"/>
            <a:ext cx="11374973" cy="2122376"/>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dirty="0"/>
              <a:t>开箱即用</a:t>
            </a:r>
            <a:r>
              <a:rPr lang="en-US" altLang="zh-CN" dirty="0"/>
              <a:t>:</a:t>
            </a:r>
            <a:r>
              <a:rPr lang="zh-CN" altLang="en-US" dirty="0"/>
              <a:t> </a:t>
            </a:r>
            <a:r>
              <a:rPr lang="en-US" altLang="zh-CN" dirty="0"/>
              <a:t>Helm</a:t>
            </a:r>
            <a:r>
              <a:rPr lang="zh-CN" altLang="en-US" dirty="0"/>
              <a:t> 一键安装部署</a:t>
            </a:r>
            <a:endParaRPr lang="en-US" altLang="zh-CN" dirty="0"/>
          </a:p>
          <a:p>
            <a:pPr marL="285750" indent="-285750">
              <a:lnSpc>
                <a:spcPct val="150000"/>
              </a:lnSpc>
              <a:buFont typeface="Arial" panose="020B0604020202020204" pitchFamily="34" charset="0"/>
              <a:buChar char="•"/>
            </a:pPr>
            <a:r>
              <a:rPr lang="zh-CN" altLang="en-US" dirty="0"/>
              <a:t>采集友好</a:t>
            </a:r>
            <a:r>
              <a:rPr lang="en-US" altLang="zh-CN" dirty="0"/>
              <a:t>:</a:t>
            </a:r>
            <a:r>
              <a:rPr lang="zh-CN" altLang="en-US" dirty="0"/>
              <a:t> 使用</a:t>
            </a:r>
            <a:r>
              <a:rPr lang="en-US" altLang="zh-CN" dirty="0"/>
              <a:t> pull </a:t>
            </a:r>
            <a:r>
              <a:rPr lang="zh-CN" altLang="en-US" dirty="0"/>
              <a:t>模式，搭配</a:t>
            </a:r>
            <a:r>
              <a:rPr lang="en-US" altLang="zh-CN" dirty="0"/>
              <a:t>Kubernetes</a:t>
            </a:r>
            <a:r>
              <a:rPr lang="zh-CN" altLang="en-US" dirty="0"/>
              <a:t>动态服务发现</a:t>
            </a:r>
            <a:r>
              <a:rPr lang="en-US" altLang="zh-CN" dirty="0"/>
              <a:t> </a:t>
            </a:r>
            <a:r>
              <a:rPr lang="zh-CN" altLang="en-US" dirty="0"/>
              <a:t>机制，客户端无须关注服务端 </a:t>
            </a:r>
            <a:r>
              <a:rPr lang="en-US" altLang="zh-CN" dirty="0"/>
              <a:t>Server</a:t>
            </a:r>
            <a:r>
              <a:rPr lang="zh-CN" altLang="en-US" dirty="0"/>
              <a:t> 的存在</a:t>
            </a:r>
            <a:endParaRPr lang="en-US" altLang="zh-CN" dirty="0"/>
          </a:p>
          <a:p>
            <a:pPr marL="285750" indent="-285750">
              <a:lnSpc>
                <a:spcPct val="150000"/>
              </a:lnSpc>
              <a:buFont typeface="Arial" panose="020B0604020202020204" pitchFamily="34" charset="0"/>
              <a:buChar char="•"/>
            </a:pPr>
            <a:r>
              <a:rPr lang="zh-CN" altLang="en-US" dirty="0"/>
              <a:t>通知灵活</a:t>
            </a:r>
            <a:r>
              <a:rPr lang="en-US" altLang="zh-CN" dirty="0"/>
              <a:t>:</a:t>
            </a:r>
            <a:r>
              <a:rPr lang="zh-CN" altLang="en-US" dirty="0"/>
              <a:t> </a:t>
            </a:r>
            <a:r>
              <a:rPr lang="en-US" altLang="zh-CN" dirty="0" err="1"/>
              <a:t>Alertmanager</a:t>
            </a:r>
            <a:r>
              <a:rPr lang="zh-CN" altLang="en-US" dirty="0"/>
              <a:t> 通知方式灵活，已经支持邮件、微信、</a:t>
            </a:r>
            <a:r>
              <a:rPr lang="en-US" altLang="zh-CN" dirty="0"/>
              <a:t>slack</a:t>
            </a:r>
            <a:r>
              <a:rPr lang="zh-CN" altLang="en-US" dirty="0"/>
              <a:t>、</a:t>
            </a:r>
            <a:r>
              <a:rPr lang="en-US" altLang="zh-CN" dirty="0"/>
              <a:t>webhook </a:t>
            </a:r>
            <a:r>
              <a:rPr lang="zh-CN" altLang="en-US" dirty="0"/>
              <a:t>等</a:t>
            </a:r>
            <a:endParaRPr lang="en-US" altLang="zh-CN" dirty="0"/>
          </a:p>
          <a:p>
            <a:pPr marL="285750" indent="-285750">
              <a:lnSpc>
                <a:spcPct val="150000"/>
              </a:lnSpc>
              <a:buFont typeface="Arial" panose="020B0604020202020204" pitchFamily="34" charset="0"/>
              <a:buChar char="•"/>
            </a:pPr>
            <a:r>
              <a:rPr lang="zh-CN" altLang="en-US" dirty="0"/>
              <a:t>生态强大</a:t>
            </a:r>
            <a:r>
              <a:rPr lang="en-US" altLang="zh-CN" dirty="0"/>
              <a:t>:</a:t>
            </a:r>
            <a:r>
              <a:rPr lang="zh-CN" altLang="en-US" dirty="0"/>
              <a:t> 几乎所有云原生开源项目开箱自带 </a:t>
            </a:r>
            <a:r>
              <a:rPr lang="en-US" altLang="zh-CN" dirty="0"/>
              <a:t>Metrics</a:t>
            </a:r>
            <a:r>
              <a:rPr lang="zh-CN" altLang="en-US" dirty="0"/>
              <a:t> 信息或者有相关 </a:t>
            </a:r>
            <a:r>
              <a:rPr lang="en-US" altLang="zh-CN" dirty="0" err="1"/>
              <a:t>Exportor</a:t>
            </a:r>
            <a:r>
              <a:rPr lang="zh-CN" altLang="en-US" dirty="0"/>
              <a:t>，一键导入，无须额外开发</a:t>
            </a:r>
            <a:endParaRPr lang="en-US" altLang="zh-CN" dirty="0"/>
          </a:p>
          <a:p>
            <a:pPr marL="285750" indent="-285750">
              <a:lnSpc>
                <a:spcPct val="150000"/>
              </a:lnSpc>
              <a:buFont typeface="Arial" panose="020B0604020202020204" pitchFamily="34" charset="0"/>
              <a:buChar char="•"/>
            </a:pPr>
            <a:r>
              <a:rPr lang="zh-CN" altLang="en-US" dirty="0"/>
              <a:t>生态开发</a:t>
            </a:r>
            <a:r>
              <a:rPr lang="en-US" altLang="zh-CN" dirty="0"/>
              <a:t>:</a:t>
            </a:r>
            <a:r>
              <a:rPr lang="zh-CN" altLang="en-US" dirty="0"/>
              <a:t> 几乎主流语言</a:t>
            </a:r>
            <a:r>
              <a:rPr lang="en-US" altLang="zh-CN" dirty="0"/>
              <a:t>(C#</a:t>
            </a:r>
            <a:r>
              <a:rPr lang="zh-CN" altLang="en-US" dirty="0"/>
              <a:t>、</a:t>
            </a:r>
            <a:r>
              <a:rPr lang="en-US" altLang="zh-CN" dirty="0"/>
              <a:t>Golang</a:t>
            </a:r>
            <a:r>
              <a:rPr lang="zh-CN" altLang="en-US" dirty="0"/>
              <a:t>、</a:t>
            </a:r>
            <a:r>
              <a:rPr lang="en-US" altLang="zh-CN" dirty="0"/>
              <a:t>Python</a:t>
            </a:r>
            <a:r>
              <a:rPr lang="zh-CN" altLang="en-US" dirty="0"/>
              <a:t>、</a:t>
            </a:r>
            <a:r>
              <a:rPr lang="en-US" altLang="zh-CN" dirty="0"/>
              <a:t>Java)</a:t>
            </a:r>
            <a:r>
              <a:rPr lang="zh-CN" altLang="en-US" dirty="0"/>
              <a:t> 都有官方提供的 </a:t>
            </a:r>
            <a:r>
              <a:rPr lang="en-US" altLang="zh-CN" dirty="0"/>
              <a:t>SDK</a:t>
            </a:r>
            <a:r>
              <a:rPr lang="zh-CN" altLang="en-US" dirty="0"/>
              <a:t>，一键接入</a:t>
            </a:r>
            <a:endParaRPr lang="en-US" altLang="zh-CN" dirty="0"/>
          </a:p>
        </p:txBody>
      </p:sp>
    </p:spTree>
    <p:extLst>
      <p:ext uri="{BB962C8B-B14F-4D97-AF65-F5344CB8AC3E}">
        <p14:creationId xmlns:p14="http://schemas.microsoft.com/office/powerpoint/2010/main" val="42152798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08940" y="386715"/>
            <a:ext cx="3819525" cy="706755"/>
          </a:xfrm>
          <a:prstGeom prst="rect">
            <a:avLst/>
          </a:prstGeom>
          <a:noFill/>
        </p:spPr>
        <p:txBody>
          <a:bodyPr wrap="square" rtlCol="0">
            <a:spAutoFit/>
          </a:bodyPr>
          <a:lstStyle/>
          <a:p>
            <a:pPr algn="l"/>
            <a:r>
              <a:rPr lang="zh-CN" altLang="en-US" sz="4000" dirty="0">
                <a:solidFill>
                  <a:srgbClr val="704AFD"/>
                </a:solidFill>
              </a:rPr>
              <a:t>数据格式</a:t>
            </a:r>
            <a:endParaRPr lang="en-US" altLang="zh-CN" sz="4000" dirty="0">
              <a:solidFill>
                <a:srgbClr val="704AFD"/>
              </a:solidFill>
            </a:endParaRPr>
          </a:p>
        </p:txBody>
      </p:sp>
      <p:pic>
        <p:nvPicPr>
          <p:cNvPr id="3" name="Picture 2">
            <a:extLst>
              <a:ext uri="{FF2B5EF4-FFF2-40B4-BE49-F238E27FC236}">
                <a16:creationId xmlns:a16="http://schemas.microsoft.com/office/drawing/2014/main" id="{C9DB0A04-52B2-0346-A026-A70892355AE2}"/>
              </a:ext>
            </a:extLst>
          </p:cNvPr>
          <p:cNvPicPr>
            <a:picLocks noChangeAspect="1"/>
          </p:cNvPicPr>
          <p:nvPr/>
        </p:nvPicPr>
        <p:blipFill>
          <a:blip r:embed="rId3"/>
          <a:stretch>
            <a:fillRect/>
          </a:stretch>
        </p:blipFill>
        <p:spPr>
          <a:xfrm>
            <a:off x="408940" y="1724128"/>
            <a:ext cx="1340897" cy="1340897"/>
          </a:xfrm>
          <a:prstGeom prst="rect">
            <a:avLst/>
          </a:prstGeom>
        </p:spPr>
      </p:pic>
      <p:sp>
        <p:nvSpPr>
          <p:cNvPr id="4" name="Rectangle 3">
            <a:extLst>
              <a:ext uri="{FF2B5EF4-FFF2-40B4-BE49-F238E27FC236}">
                <a16:creationId xmlns:a16="http://schemas.microsoft.com/office/drawing/2014/main" id="{34E5EF63-0941-F84E-A96A-DB02FF62716C}"/>
              </a:ext>
            </a:extLst>
          </p:cNvPr>
          <p:cNvSpPr/>
          <p:nvPr/>
        </p:nvSpPr>
        <p:spPr>
          <a:xfrm>
            <a:off x="2699965" y="2394576"/>
            <a:ext cx="7227807" cy="369332"/>
          </a:xfrm>
          <a:prstGeom prst="rect">
            <a:avLst/>
          </a:prstGeom>
        </p:spPr>
        <p:txBody>
          <a:bodyPr wrap="square">
            <a:spAutoFit/>
          </a:bodyPr>
          <a:lstStyle/>
          <a:p>
            <a:r>
              <a:rPr lang="en-US" b="1" dirty="0"/>
              <a:t>http_requests_total{method="post",code="200"} </a:t>
            </a:r>
            <a:r>
              <a:rPr lang="en-US" altLang="zh-CN" b="1" dirty="0"/>
              <a:t>100</a:t>
            </a:r>
            <a:r>
              <a:rPr lang="en-US" b="1" dirty="0"/>
              <a:t> 1607990751000</a:t>
            </a:r>
            <a:endParaRPr lang="en-CN" b="1" dirty="0"/>
          </a:p>
        </p:txBody>
      </p:sp>
      <p:pic>
        <p:nvPicPr>
          <p:cNvPr id="1028" name="Picture 4" descr="Arrow, forward, right, turn icon - Free download">
            <a:extLst>
              <a:ext uri="{FF2B5EF4-FFF2-40B4-BE49-F238E27FC236}">
                <a16:creationId xmlns:a16="http://schemas.microsoft.com/office/drawing/2014/main" id="{CFAF93EB-3130-F846-A8EF-6E09BC5712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94876" y="2087123"/>
            <a:ext cx="397160" cy="39716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B68FCDF-4403-8446-A6BF-A625E170FECA}"/>
              </a:ext>
            </a:extLst>
          </p:cNvPr>
          <p:cNvSpPr txBox="1"/>
          <p:nvPr/>
        </p:nvSpPr>
        <p:spPr>
          <a:xfrm>
            <a:off x="9482468" y="1956565"/>
            <a:ext cx="877163" cy="369332"/>
          </a:xfrm>
          <a:prstGeom prst="rect">
            <a:avLst/>
          </a:prstGeom>
          <a:noFill/>
        </p:spPr>
        <p:txBody>
          <a:bodyPr wrap="none" rtlCol="0">
            <a:spAutoFit/>
          </a:bodyPr>
          <a:lstStyle/>
          <a:p>
            <a:r>
              <a:rPr lang="en-CN" dirty="0">
                <a:solidFill>
                  <a:srgbClr val="FF0000"/>
                </a:solidFill>
                <a:highlight>
                  <a:srgbClr val="FFFF00"/>
                </a:highlight>
              </a:rPr>
              <a:t>时间戳</a:t>
            </a:r>
          </a:p>
        </p:txBody>
      </p:sp>
      <p:pic>
        <p:nvPicPr>
          <p:cNvPr id="1030" name="Picture 6" descr="Arrow, up icon - Free download on Iconfinder">
            <a:extLst>
              <a:ext uri="{FF2B5EF4-FFF2-40B4-BE49-F238E27FC236}">
                <a16:creationId xmlns:a16="http://schemas.microsoft.com/office/drawing/2014/main" id="{F65871BB-9FAD-A244-A3FA-DED7294C1B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1001" y="2087123"/>
            <a:ext cx="369332" cy="3971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BB00008-3A68-EE46-A745-B4E7EE00E3DC}"/>
              </a:ext>
            </a:extLst>
          </p:cNvPr>
          <p:cNvSpPr txBox="1"/>
          <p:nvPr/>
        </p:nvSpPr>
        <p:spPr>
          <a:xfrm>
            <a:off x="7350118" y="1717791"/>
            <a:ext cx="877163" cy="369332"/>
          </a:xfrm>
          <a:prstGeom prst="rect">
            <a:avLst/>
          </a:prstGeom>
          <a:noFill/>
        </p:spPr>
        <p:txBody>
          <a:bodyPr wrap="none" rtlCol="0">
            <a:spAutoFit/>
          </a:bodyPr>
          <a:lstStyle/>
          <a:p>
            <a:r>
              <a:rPr lang="en-CN" dirty="0">
                <a:solidFill>
                  <a:srgbClr val="FF0000"/>
                </a:solidFill>
                <a:highlight>
                  <a:srgbClr val="FFFF00"/>
                </a:highlight>
              </a:rPr>
              <a:t>采样值</a:t>
            </a:r>
          </a:p>
        </p:txBody>
      </p:sp>
      <p:sp>
        <p:nvSpPr>
          <p:cNvPr id="9" name="TextBox 8">
            <a:extLst>
              <a:ext uri="{FF2B5EF4-FFF2-40B4-BE49-F238E27FC236}">
                <a16:creationId xmlns:a16="http://schemas.microsoft.com/office/drawing/2014/main" id="{CA625854-9BCA-A249-A621-7E3DE1649FB2}"/>
              </a:ext>
            </a:extLst>
          </p:cNvPr>
          <p:cNvSpPr txBox="1"/>
          <p:nvPr/>
        </p:nvSpPr>
        <p:spPr>
          <a:xfrm>
            <a:off x="4742822" y="2394576"/>
            <a:ext cx="2652765" cy="369332"/>
          </a:xfrm>
          <a:prstGeom prst="rect">
            <a:avLst/>
          </a:prstGeom>
          <a:noFill/>
          <a:ln w="19050">
            <a:solidFill>
              <a:schemeClr val="accent2"/>
            </a:solidFill>
          </a:ln>
        </p:spPr>
        <p:txBody>
          <a:bodyPr wrap="square" rtlCol="0">
            <a:spAutoFit/>
          </a:bodyPr>
          <a:lstStyle/>
          <a:p>
            <a:endParaRPr lang="en-CN" dirty="0"/>
          </a:p>
        </p:txBody>
      </p:sp>
      <p:pic>
        <p:nvPicPr>
          <p:cNvPr id="1032" name="Picture 8" descr="Arrows, direction, line, up icon - Free download">
            <a:extLst>
              <a:ext uri="{FF2B5EF4-FFF2-40B4-BE49-F238E27FC236}">
                <a16:creationId xmlns:a16="http://schemas.microsoft.com/office/drawing/2014/main" id="{66FC087C-7D6F-6C44-8A90-32097F0F36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33288" y="1989574"/>
            <a:ext cx="369332" cy="36933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26867AF-DC97-4F47-B2B9-F1F6CE0FC450}"/>
              </a:ext>
            </a:extLst>
          </p:cNvPr>
          <p:cNvSpPr txBox="1"/>
          <p:nvPr/>
        </p:nvSpPr>
        <p:spPr>
          <a:xfrm>
            <a:off x="5763350" y="1717791"/>
            <a:ext cx="636713" cy="369332"/>
          </a:xfrm>
          <a:prstGeom prst="rect">
            <a:avLst/>
          </a:prstGeom>
          <a:noFill/>
        </p:spPr>
        <p:txBody>
          <a:bodyPr wrap="none" rtlCol="0">
            <a:spAutoFit/>
          </a:bodyPr>
          <a:lstStyle/>
          <a:p>
            <a:r>
              <a:rPr lang="en-CN" dirty="0">
                <a:solidFill>
                  <a:srgbClr val="FF0000"/>
                </a:solidFill>
                <a:highlight>
                  <a:srgbClr val="FFFF00"/>
                </a:highlight>
              </a:rPr>
              <a:t>label</a:t>
            </a:r>
          </a:p>
        </p:txBody>
      </p:sp>
      <p:pic>
        <p:nvPicPr>
          <p:cNvPr id="1034" name="Picture 10" descr="Arrows, up, upload icon - Free download on Iconfinder">
            <a:extLst>
              <a:ext uri="{FF2B5EF4-FFF2-40B4-BE49-F238E27FC236}">
                <a16:creationId xmlns:a16="http://schemas.microsoft.com/office/drawing/2014/main" id="{9181F9D9-10CE-394D-B63A-071B2FD81B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78285" y="2087123"/>
            <a:ext cx="375836" cy="37583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82BFEE9F-4B49-D04E-A3C0-AA107A5A247F}"/>
              </a:ext>
            </a:extLst>
          </p:cNvPr>
          <p:cNvSpPr txBox="1"/>
          <p:nvPr/>
        </p:nvSpPr>
        <p:spPr>
          <a:xfrm>
            <a:off x="3379779" y="1720760"/>
            <a:ext cx="1107996" cy="369332"/>
          </a:xfrm>
          <a:prstGeom prst="rect">
            <a:avLst/>
          </a:prstGeom>
          <a:noFill/>
        </p:spPr>
        <p:txBody>
          <a:bodyPr wrap="none" rtlCol="0">
            <a:spAutoFit/>
          </a:bodyPr>
          <a:lstStyle/>
          <a:p>
            <a:r>
              <a:rPr lang="en-CN" dirty="0">
                <a:solidFill>
                  <a:srgbClr val="FF0000"/>
                </a:solidFill>
                <a:highlight>
                  <a:srgbClr val="FFFF00"/>
                </a:highlight>
              </a:rPr>
              <a:t>指标名称</a:t>
            </a:r>
          </a:p>
        </p:txBody>
      </p:sp>
      <p:sp>
        <p:nvSpPr>
          <p:cNvPr id="2" name="TextBox 1">
            <a:extLst>
              <a:ext uri="{FF2B5EF4-FFF2-40B4-BE49-F238E27FC236}">
                <a16:creationId xmlns:a16="http://schemas.microsoft.com/office/drawing/2014/main" id="{14EB9D21-8FDF-6841-BBBD-ECA1E54DD234}"/>
              </a:ext>
            </a:extLst>
          </p:cNvPr>
          <p:cNvSpPr txBox="1"/>
          <p:nvPr/>
        </p:nvSpPr>
        <p:spPr>
          <a:xfrm>
            <a:off x="408940" y="4065014"/>
            <a:ext cx="10733644" cy="1754326"/>
          </a:xfrm>
          <a:prstGeom prst="rect">
            <a:avLst/>
          </a:prstGeom>
          <a:noFill/>
        </p:spPr>
        <p:txBody>
          <a:bodyPr wrap="none" rtlCol="0">
            <a:spAutoFit/>
          </a:bodyPr>
          <a:lstStyle/>
          <a:p>
            <a:r>
              <a:rPr lang="en-US" altLang="zh-CN" dirty="0"/>
              <a:t>Prometheus</a:t>
            </a:r>
            <a:r>
              <a:rPr lang="zh-CN" altLang="en-US" dirty="0"/>
              <a:t> 四大数据类型</a:t>
            </a:r>
            <a:endParaRPr lang="en-US" altLang="zh-CN" dirty="0"/>
          </a:p>
          <a:p>
            <a:endParaRPr lang="en-US" altLang="zh-CN" dirty="0"/>
          </a:p>
          <a:p>
            <a:pPr marL="285750" indent="-285750">
              <a:buFont typeface="Arial" panose="020B0604020202020204" pitchFamily="34" charset="0"/>
              <a:buChar char="•"/>
            </a:pPr>
            <a:r>
              <a:rPr lang="en-US" altLang="zh-CN" dirty="0"/>
              <a:t>Counter,</a:t>
            </a:r>
            <a:r>
              <a:rPr lang="zh-CN" altLang="en-US" dirty="0"/>
              <a:t> 计数器类型，除非系统发生重置，只增不减。一般用于</a:t>
            </a:r>
            <a:r>
              <a:rPr lang="zh-CN" altLang="en-CN" dirty="0"/>
              <a:t>累加值</a:t>
            </a:r>
            <a:r>
              <a:rPr lang="zh-CN" altLang="en-US" dirty="0"/>
              <a:t>，请求次数，错误发生次数等。</a:t>
            </a:r>
            <a:endParaRPr lang="en-US" altLang="zh-CN" dirty="0"/>
          </a:p>
          <a:p>
            <a:pPr marL="285750" indent="-285750">
              <a:buFont typeface="Arial" panose="020B0604020202020204" pitchFamily="34" charset="0"/>
              <a:buChar char="•"/>
            </a:pPr>
            <a:r>
              <a:rPr lang="en-US" altLang="zh-CN" dirty="0"/>
              <a:t>Gauge,</a:t>
            </a:r>
            <a:r>
              <a:rPr lang="zh-CN" altLang="en-US" dirty="0"/>
              <a:t> 仪表盘类型，可增可减，用于反应当前应用的状态，内存使用率，</a:t>
            </a:r>
            <a:r>
              <a:rPr lang="en-US" altLang="zh-CN" dirty="0"/>
              <a:t>CPU </a:t>
            </a:r>
            <a:r>
              <a:rPr lang="zh-CN" altLang="en-US" dirty="0"/>
              <a:t>使用率等。</a:t>
            </a:r>
            <a:endParaRPr lang="en-US" altLang="zh-CN" dirty="0"/>
          </a:p>
          <a:p>
            <a:pPr marL="285750" indent="-285750">
              <a:buFont typeface="Arial" panose="020B0604020202020204" pitchFamily="34" charset="0"/>
              <a:buChar char="•"/>
            </a:pPr>
            <a:r>
              <a:rPr lang="en-US" altLang="zh-CN" dirty="0"/>
              <a:t>Histogram,</a:t>
            </a:r>
            <a:r>
              <a:rPr lang="zh-CN" altLang="en-US" dirty="0"/>
              <a:t> 直方图类型，对一段时间的数据进行采样，统计指定区间以及总数，反应数据的分布情况。</a:t>
            </a:r>
            <a:endParaRPr lang="en-US" altLang="zh-CN" dirty="0"/>
          </a:p>
          <a:p>
            <a:pPr marL="285750" indent="-285750">
              <a:buFont typeface="Arial" panose="020B0604020202020204" pitchFamily="34" charset="0"/>
              <a:buChar char="•"/>
            </a:pPr>
            <a:r>
              <a:rPr lang="en-US" altLang="zh-CN" dirty="0"/>
              <a:t>Summary,</a:t>
            </a:r>
            <a:r>
              <a:rPr lang="zh-CN" altLang="en-US" dirty="0"/>
              <a:t> 摘要类型，和 </a:t>
            </a:r>
            <a:r>
              <a:rPr lang="en-US" altLang="zh-CN" dirty="0"/>
              <a:t>Histogram</a:t>
            </a:r>
            <a:r>
              <a:rPr lang="zh-CN" altLang="en-US" dirty="0"/>
              <a:t> 类似，但是客户端直接计算并存储了 </a:t>
            </a:r>
            <a:r>
              <a:rPr lang="en-US" dirty="0"/>
              <a:t>quantile</a:t>
            </a:r>
            <a:r>
              <a:rPr lang="zh-CN" altLang="en-US" dirty="0"/>
              <a:t> 的值。</a:t>
            </a:r>
            <a:endParaRPr lang="en-CN" dirty="0"/>
          </a:p>
        </p:txBody>
      </p:sp>
    </p:spTree>
    <p:extLst>
      <p:ext uri="{BB962C8B-B14F-4D97-AF65-F5344CB8AC3E}">
        <p14:creationId xmlns:p14="http://schemas.microsoft.com/office/powerpoint/2010/main" val="69970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08940" y="386715"/>
            <a:ext cx="3819525" cy="706755"/>
          </a:xfrm>
          <a:prstGeom prst="rect">
            <a:avLst/>
          </a:prstGeom>
          <a:noFill/>
        </p:spPr>
        <p:txBody>
          <a:bodyPr wrap="square" rtlCol="0">
            <a:spAutoFit/>
          </a:bodyPr>
          <a:lstStyle/>
          <a:p>
            <a:pPr algn="l"/>
            <a:r>
              <a:rPr lang="en-US" altLang="zh-CN" sz="4000" dirty="0" err="1">
                <a:solidFill>
                  <a:srgbClr val="704AFD"/>
                </a:solidFill>
              </a:rPr>
              <a:t>Alertmanager</a:t>
            </a:r>
            <a:endParaRPr lang="en-US" altLang="zh-CN" sz="4000" dirty="0">
              <a:solidFill>
                <a:srgbClr val="704AFD"/>
              </a:solidFill>
            </a:endParaRPr>
          </a:p>
        </p:txBody>
      </p:sp>
      <p:pic>
        <p:nvPicPr>
          <p:cNvPr id="8" name="Picture 7">
            <a:extLst>
              <a:ext uri="{FF2B5EF4-FFF2-40B4-BE49-F238E27FC236}">
                <a16:creationId xmlns:a16="http://schemas.microsoft.com/office/drawing/2014/main" id="{02648C70-16FA-CD41-82C4-5AF18FF4E2CC}"/>
              </a:ext>
            </a:extLst>
          </p:cNvPr>
          <p:cNvPicPr>
            <a:picLocks noChangeAspect="1"/>
          </p:cNvPicPr>
          <p:nvPr/>
        </p:nvPicPr>
        <p:blipFill>
          <a:blip r:embed="rId3"/>
          <a:stretch>
            <a:fillRect/>
          </a:stretch>
        </p:blipFill>
        <p:spPr>
          <a:xfrm>
            <a:off x="787400" y="1457499"/>
            <a:ext cx="10617200" cy="5168900"/>
          </a:xfrm>
          <a:prstGeom prst="rect">
            <a:avLst/>
          </a:prstGeom>
        </p:spPr>
      </p:pic>
    </p:spTree>
    <p:extLst>
      <p:ext uri="{BB962C8B-B14F-4D97-AF65-F5344CB8AC3E}">
        <p14:creationId xmlns:p14="http://schemas.microsoft.com/office/powerpoint/2010/main" val="583557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08940" y="386715"/>
            <a:ext cx="5958609" cy="707886"/>
          </a:xfrm>
          <a:prstGeom prst="rect">
            <a:avLst/>
          </a:prstGeom>
          <a:noFill/>
        </p:spPr>
        <p:txBody>
          <a:bodyPr wrap="square" rtlCol="0">
            <a:spAutoFit/>
          </a:bodyPr>
          <a:lstStyle/>
          <a:p>
            <a:pPr algn="l"/>
            <a:r>
              <a:rPr lang="en-US" altLang="zh-CN" sz="4000" dirty="0">
                <a:solidFill>
                  <a:srgbClr val="704AFD"/>
                </a:solidFill>
              </a:rPr>
              <a:t>Remote</a:t>
            </a:r>
            <a:r>
              <a:rPr lang="zh-CN" altLang="en-US" sz="4000" dirty="0">
                <a:solidFill>
                  <a:srgbClr val="704AFD"/>
                </a:solidFill>
              </a:rPr>
              <a:t> </a:t>
            </a:r>
            <a:r>
              <a:rPr lang="en-US" altLang="zh-CN" sz="4000" dirty="0">
                <a:solidFill>
                  <a:srgbClr val="704AFD"/>
                </a:solidFill>
              </a:rPr>
              <a:t>write</a:t>
            </a:r>
          </a:p>
        </p:txBody>
      </p:sp>
      <p:pic>
        <p:nvPicPr>
          <p:cNvPr id="1026" name="Picture 2" descr="Remote read and write architecture">
            <a:extLst>
              <a:ext uri="{FF2B5EF4-FFF2-40B4-BE49-F238E27FC236}">
                <a16:creationId xmlns:a16="http://schemas.microsoft.com/office/drawing/2014/main" id="{AF353833-2283-EC43-A6D5-D8863B48E0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940" y="1754660"/>
            <a:ext cx="88265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E53E158-68D0-794D-AC31-4D7E0A6FDC18}"/>
              </a:ext>
            </a:extLst>
          </p:cNvPr>
          <p:cNvPicPr>
            <a:picLocks noChangeAspect="1"/>
          </p:cNvPicPr>
          <p:nvPr/>
        </p:nvPicPr>
        <p:blipFill>
          <a:blip r:embed="rId4"/>
          <a:stretch>
            <a:fillRect/>
          </a:stretch>
        </p:blipFill>
        <p:spPr>
          <a:xfrm>
            <a:off x="6499565" y="2973860"/>
            <a:ext cx="4072852" cy="3521676"/>
          </a:xfrm>
          <a:prstGeom prst="rect">
            <a:avLst/>
          </a:prstGeom>
        </p:spPr>
      </p:pic>
    </p:spTree>
    <p:extLst>
      <p:ext uri="{BB962C8B-B14F-4D97-AF65-F5344CB8AC3E}">
        <p14:creationId xmlns:p14="http://schemas.microsoft.com/office/powerpoint/2010/main" val="3514458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08940" y="386715"/>
            <a:ext cx="5687060" cy="707886"/>
          </a:xfrm>
          <a:prstGeom prst="rect">
            <a:avLst/>
          </a:prstGeom>
          <a:noFill/>
        </p:spPr>
        <p:txBody>
          <a:bodyPr wrap="square" rtlCol="0">
            <a:spAutoFit/>
          </a:bodyPr>
          <a:lstStyle/>
          <a:p>
            <a:r>
              <a:rPr lang="en-US" altLang="zh-CN" sz="4000" dirty="0">
                <a:solidFill>
                  <a:srgbClr val="704AFD"/>
                </a:solidFill>
              </a:rPr>
              <a:t>Prometheus</a:t>
            </a:r>
            <a:r>
              <a:rPr lang="zh-CN" altLang="en-US" sz="4000" dirty="0">
                <a:solidFill>
                  <a:srgbClr val="704AFD"/>
                </a:solidFill>
              </a:rPr>
              <a:t> 伴侣</a:t>
            </a:r>
            <a:endParaRPr lang="en-US" altLang="zh-CN" sz="4000" dirty="0">
              <a:solidFill>
                <a:srgbClr val="704AFD"/>
              </a:solidFill>
            </a:endParaRPr>
          </a:p>
        </p:txBody>
      </p:sp>
      <p:pic>
        <p:nvPicPr>
          <p:cNvPr id="4" name="Picture 3">
            <a:extLst>
              <a:ext uri="{FF2B5EF4-FFF2-40B4-BE49-F238E27FC236}">
                <a16:creationId xmlns:a16="http://schemas.microsoft.com/office/drawing/2014/main" id="{9FAF8C9B-7DE3-864F-96C2-3D3F40B6C7B8}"/>
              </a:ext>
            </a:extLst>
          </p:cNvPr>
          <p:cNvPicPr>
            <a:picLocks noChangeAspect="1"/>
          </p:cNvPicPr>
          <p:nvPr/>
        </p:nvPicPr>
        <p:blipFill>
          <a:blip r:embed="rId3"/>
          <a:stretch>
            <a:fillRect/>
          </a:stretch>
        </p:blipFill>
        <p:spPr>
          <a:xfrm>
            <a:off x="1680968" y="1425035"/>
            <a:ext cx="8830063" cy="5349837"/>
          </a:xfrm>
          <a:prstGeom prst="rect">
            <a:avLst/>
          </a:prstGeom>
        </p:spPr>
      </p:pic>
    </p:spTree>
    <p:extLst>
      <p:ext uri="{BB962C8B-B14F-4D97-AF65-F5344CB8AC3E}">
        <p14:creationId xmlns:p14="http://schemas.microsoft.com/office/powerpoint/2010/main" val="723435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08940" y="386715"/>
            <a:ext cx="5958609" cy="707886"/>
          </a:xfrm>
          <a:prstGeom prst="rect">
            <a:avLst/>
          </a:prstGeom>
          <a:noFill/>
        </p:spPr>
        <p:txBody>
          <a:bodyPr wrap="square" rtlCol="0">
            <a:spAutoFit/>
          </a:bodyPr>
          <a:lstStyle/>
          <a:p>
            <a:pPr algn="l"/>
            <a:r>
              <a:rPr lang="en-US" altLang="zh-CN" sz="4000" dirty="0">
                <a:solidFill>
                  <a:srgbClr val="704AFD"/>
                </a:solidFill>
              </a:rPr>
              <a:t>NET</a:t>
            </a:r>
            <a:r>
              <a:rPr lang="zh-CN" altLang="en-US" sz="4000" dirty="0">
                <a:solidFill>
                  <a:srgbClr val="704AFD"/>
                </a:solidFill>
              </a:rPr>
              <a:t> </a:t>
            </a:r>
            <a:r>
              <a:rPr lang="en-US" altLang="zh-CN" sz="4000" dirty="0">
                <a:solidFill>
                  <a:srgbClr val="704AFD"/>
                </a:solidFill>
              </a:rPr>
              <a:t>Core</a:t>
            </a:r>
            <a:r>
              <a:rPr lang="zh-CN" altLang="en-US" sz="4000" dirty="0">
                <a:solidFill>
                  <a:srgbClr val="704AFD"/>
                </a:solidFill>
              </a:rPr>
              <a:t> 如何接入</a:t>
            </a:r>
            <a:endParaRPr lang="en-US" altLang="zh-CN" sz="4000" dirty="0">
              <a:solidFill>
                <a:srgbClr val="704AFD"/>
              </a:solidFill>
            </a:endParaRPr>
          </a:p>
        </p:txBody>
      </p:sp>
      <p:sp>
        <p:nvSpPr>
          <p:cNvPr id="2" name="Rectangle 1">
            <a:extLst>
              <a:ext uri="{FF2B5EF4-FFF2-40B4-BE49-F238E27FC236}">
                <a16:creationId xmlns:a16="http://schemas.microsoft.com/office/drawing/2014/main" id="{0EA7CF23-50B3-F346-B166-6C9B78E92B9F}"/>
              </a:ext>
            </a:extLst>
          </p:cNvPr>
          <p:cNvSpPr/>
          <p:nvPr/>
        </p:nvSpPr>
        <p:spPr>
          <a:xfrm>
            <a:off x="408940" y="1826500"/>
            <a:ext cx="5233997" cy="369332"/>
          </a:xfrm>
          <a:prstGeom prst="rect">
            <a:avLst/>
          </a:prstGeom>
        </p:spPr>
        <p:txBody>
          <a:bodyPr wrap="none">
            <a:spAutoFit/>
          </a:bodyPr>
          <a:lstStyle/>
          <a:p>
            <a:r>
              <a:rPr lang="zh-CN" altLang="en-US" dirty="0"/>
              <a:t>① </a:t>
            </a:r>
            <a:r>
              <a:rPr lang="en-CN" dirty="0"/>
              <a:t>dotnet add package prometheus-net.AspNetCore</a:t>
            </a:r>
          </a:p>
        </p:txBody>
      </p:sp>
      <p:pic>
        <p:nvPicPr>
          <p:cNvPr id="3" name="Picture 2">
            <a:extLst>
              <a:ext uri="{FF2B5EF4-FFF2-40B4-BE49-F238E27FC236}">
                <a16:creationId xmlns:a16="http://schemas.microsoft.com/office/drawing/2014/main" id="{A69B7E8D-F938-1E4B-95EE-ADACA1DD0995}"/>
              </a:ext>
            </a:extLst>
          </p:cNvPr>
          <p:cNvPicPr>
            <a:picLocks noChangeAspect="1"/>
          </p:cNvPicPr>
          <p:nvPr/>
        </p:nvPicPr>
        <p:blipFill>
          <a:blip r:embed="rId2"/>
          <a:stretch>
            <a:fillRect/>
          </a:stretch>
        </p:blipFill>
        <p:spPr>
          <a:xfrm>
            <a:off x="536358" y="2722711"/>
            <a:ext cx="5751572" cy="2828350"/>
          </a:xfrm>
          <a:prstGeom prst="rect">
            <a:avLst/>
          </a:prstGeom>
        </p:spPr>
      </p:pic>
      <p:sp>
        <p:nvSpPr>
          <p:cNvPr id="4" name="TextBox 3">
            <a:extLst>
              <a:ext uri="{FF2B5EF4-FFF2-40B4-BE49-F238E27FC236}">
                <a16:creationId xmlns:a16="http://schemas.microsoft.com/office/drawing/2014/main" id="{EDAFEA58-C74D-1848-ADA8-6E1FAB50F819}"/>
              </a:ext>
            </a:extLst>
          </p:cNvPr>
          <p:cNvSpPr txBox="1"/>
          <p:nvPr/>
        </p:nvSpPr>
        <p:spPr>
          <a:xfrm>
            <a:off x="408940" y="2434975"/>
            <a:ext cx="415498" cy="369332"/>
          </a:xfrm>
          <a:prstGeom prst="rect">
            <a:avLst/>
          </a:prstGeom>
          <a:noFill/>
        </p:spPr>
        <p:txBody>
          <a:bodyPr wrap="none" rtlCol="0">
            <a:spAutoFit/>
          </a:bodyPr>
          <a:lstStyle/>
          <a:p>
            <a:r>
              <a:rPr lang="zh-CN" altLang="en-US" dirty="0"/>
              <a:t>②</a:t>
            </a:r>
            <a:endParaRPr lang="en-CN" dirty="0"/>
          </a:p>
        </p:txBody>
      </p:sp>
      <p:pic>
        <p:nvPicPr>
          <p:cNvPr id="7" name="Picture 6">
            <a:extLst>
              <a:ext uri="{FF2B5EF4-FFF2-40B4-BE49-F238E27FC236}">
                <a16:creationId xmlns:a16="http://schemas.microsoft.com/office/drawing/2014/main" id="{2F6D5422-7CB9-9343-92CE-88C793668A11}"/>
              </a:ext>
            </a:extLst>
          </p:cNvPr>
          <p:cNvPicPr>
            <a:picLocks noChangeAspect="1"/>
          </p:cNvPicPr>
          <p:nvPr/>
        </p:nvPicPr>
        <p:blipFill>
          <a:blip r:embed="rId3"/>
          <a:stretch>
            <a:fillRect/>
          </a:stretch>
        </p:blipFill>
        <p:spPr>
          <a:xfrm>
            <a:off x="7644768" y="2722711"/>
            <a:ext cx="3780237" cy="3669919"/>
          </a:xfrm>
          <a:prstGeom prst="rect">
            <a:avLst/>
          </a:prstGeom>
        </p:spPr>
      </p:pic>
      <p:sp>
        <p:nvSpPr>
          <p:cNvPr id="8" name="TextBox 7">
            <a:extLst>
              <a:ext uri="{FF2B5EF4-FFF2-40B4-BE49-F238E27FC236}">
                <a16:creationId xmlns:a16="http://schemas.microsoft.com/office/drawing/2014/main" id="{57669BC1-BCEA-B348-9740-466BC2692114}"/>
              </a:ext>
            </a:extLst>
          </p:cNvPr>
          <p:cNvSpPr txBox="1"/>
          <p:nvPr/>
        </p:nvSpPr>
        <p:spPr>
          <a:xfrm>
            <a:off x="7674796" y="2342508"/>
            <a:ext cx="415498" cy="369332"/>
          </a:xfrm>
          <a:prstGeom prst="rect">
            <a:avLst/>
          </a:prstGeom>
          <a:noFill/>
        </p:spPr>
        <p:txBody>
          <a:bodyPr wrap="none" rtlCol="0">
            <a:spAutoFit/>
          </a:bodyPr>
          <a:lstStyle/>
          <a:p>
            <a:r>
              <a:rPr lang="zh-CN" altLang="en-US" dirty="0"/>
              <a:t>③</a:t>
            </a:r>
            <a:endParaRPr lang="en-CN" dirty="0"/>
          </a:p>
        </p:txBody>
      </p:sp>
    </p:spTree>
    <p:extLst>
      <p:ext uri="{BB962C8B-B14F-4D97-AF65-F5344CB8AC3E}">
        <p14:creationId xmlns:p14="http://schemas.microsoft.com/office/powerpoint/2010/main" val="911643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08940" y="386715"/>
            <a:ext cx="5958609" cy="707886"/>
          </a:xfrm>
          <a:prstGeom prst="rect">
            <a:avLst/>
          </a:prstGeom>
          <a:noFill/>
        </p:spPr>
        <p:txBody>
          <a:bodyPr wrap="square" rtlCol="0">
            <a:spAutoFit/>
          </a:bodyPr>
          <a:lstStyle/>
          <a:p>
            <a:pPr algn="l"/>
            <a:r>
              <a:rPr lang="en-US" altLang="zh-CN" sz="4000" dirty="0">
                <a:solidFill>
                  <a:srgbClr val="704AFD"/>
                </a:solidFill>
              </a:rPr>
              <a:t>NET</a:t>
            </a:r>
            <a:r>
              <a:rPr lang="zh-CN" altLang="en-US" sz="4000" dirty="0">
                <a:solidFill>
                  <a:srgbClr val="704AFD"/>
                </a:solidFill>
              </a:rPr>
              <a:t> </a:t>
            </a:r>
            <a:r>
              <a:rPr lang="en-US" altLang="zh-CN" sz="4000" dirty="0">
                <a:solidFill>
                  <a:srgbClr val="704AFD"/>
                </a:solidFill>
              </a:rPr>
              <a:t>Core</a:t>
            </a:r>
            <a:r>
              <a:rPr lang="zh-CN" altLang="en-US" sz="4000" dirty="0">
                <a:solidFill>
                  <a:srgbClr val="704AFD"/>
                </a:solidFill>
              </a:rPr>
              <a:t> 如何接入</a:t>
            </a:r>
            <a:endParaRPr lang="en-US" altLang="zh-CN" sz="4000" dirty="0">
              <a:solidFill>
                <a:srgbClr val="704AFD"/>
              </a:solidFill>
            </a:endParaRPr>
          </a:p>
        </p:txBody>
      </p:sp>
      <p:sp>
        <p:nvSpPr>
          <p:cNvPr id="2" name="Rectangle 1">
            <a:extLst>
              <a:ext uri="{FF2B5EF4-FFF2-40B4-BE49-F238E27FC236}">
                <a16:creationId xmlns:a16="http://schemas.microsoft.com/office/drawing/2014/main" id="{0EA7CF23-50B3-F346-B166-6C9B78E92B9F}"/>
              </a:ext>
            </a:extLst>
          </p:cNvPr>
          <p:cNvSpPr/>
          <p:nvPr/>
        </p:nvSpPr>
        <p:spPr>
          <a:xfrm>
            <a:off x="408940" y="1826500"/>
            <a:ext cx="5233997" cy="369332"/>
          </a:xfrm>
          <a:prstGeom prst="rect">
            <a:avLst/>
          </a:prstGeom>
        </p:spPr>
        <p:txBody>
          <a:bodyPr wrap="none">
            <a:spAutoFit/>
          </a:bodyPr>
          <a:lstStyle/>
          <a:p>
            <a:r>
              <a:rPr lang="zh-CN" altLang="en-US" dirty="0"/>
              <a:t>① </a:t>
            </a:r>
            <a:r>
              <a:rPr lang="en-CN" dirty="0"/>
              <a:t>dotnet add package prometheus-net.AspNetCore</a:t>
            </a:r>
          </a:p>
        </p:txBody>
      </p:sp>
      <p:pic>
        <p:nvPicPr>
          <p:cNvPr id="3" name="Picture 2">
            <a:extLst>
              <a:ext uri="{FF2B5EF4-FFF2-40B4-BE49-F238E27FC236}">
                <a16:creationId xmlns:a16="http://schemas.microsoft.com/office/drawing/2014/main" id="{A69B7E8D-F938-1E4B-95EE-ADACA1DD0995}"/>
              </a:ext>
            </a:extLst>
          </p:cNvPr>
          <p:cNvPicPr>
            <a:picLocks noChangeAspect="1"/>
          </p:cNvPicPr>
          <p:nvPr/>
        </p:nvPicPr>
        <p:blipFill>
          <a:blip r:embed="rId2"/>
          <a:stretch>
            <a:fillRect/>
          </a:stretch>
        </p:blipFill>
        <p:spPr>
          <a:xfrm>
            <a:off x="536358" y="2722711"/>
            <a:ext cx="5751572" cy="2828350"/>
          </a:xfrm>
          <a:prstGeom prst="rect">
            <a:avLst/>
          </a:prstGeom>
        </p:spPr>
      </p:pic>
      <p:sp>
        <p:nvSpPr>
          <p:cNvPr id="4" name="TextBox 3">
            <a:extLst>
              <a:ext uri="{FF2B5EF4-FFF2-40B4-BE49-F238E27FC236}">
                <a16:creationId xmlns:a16="http://schemas.microsoft.com/office/drawing/2014/main" id="{EDAFEA58-C74D-1848-ADA8-6E1FAB50F819}"/>
              </a:ext>
            </a:extLst>
          </p:cNvPr>
          <p:cNvSpPr txBox="1"/>
          <p:nvPr/>
        </p:nvSpPr>
        <p:spPr>
          <a:xfrm>
            <a:off x="408940" y="2434975"/>
            <a:ext cx="415498" cy="369332"/>
          </a:xfrm>
          <a:prstGeom prst="rect">
            <a:avLst/>
          </a:prstGeom>
          <a:noFill/>
        </p:spPr>
        <p:txBody>
          <a:bodyPr wrap="none" rtlCol="0">
            <a:spAutoFit/>
          </a:bodyPr>
          <a:lstStyle/>
          <a:p>
            <a:r>
              <a:rPr lang="zh-CN" altLang="en-US" dirty="0"/>
              <a:t>②</a:t>
            </a:r>
            <a:endParaRPr lang="en-CN" dirty="0"/>
          </a:p>
        </p:txBody>
      </p:sp>
      <p:sp>
        <p:nvSpPr>
          <p:cNvPr id="8" name="TextBox 7">
            <a:extLst>
              <a:ext uri="{FF2B5EF4-FFF2-40B4-BE49-F238E27FC236}">
                <a16:creationId xmlns:a16="http://schemas.microsoft.com/office/drawing/2014/main" id="{57669BC1-BCEA-B348-9740-466BC2692114}"/>
              </a:ext>
            </a:extLst>
          </p:cNvPr>
          <p:cNvSpPr txBox="1"/>
          <p:nvPr/>
        </p:nvSpPr>
        <p:spPr>
          <a:xfrm>
            <a:off x="7674796" y="2342508"/>
            <a:ext cx="415498" cy="369332"/>
          </a:xfrm>
          <a:prstGeom prst="rect">
            <a:avLst/>
          </a:prstGeom>
          <a:noFill/>
        </p:spPr>
        <p:txBody>
          <a:bodyPr wrap="none" rtlCol="0">
            <a:spAutoFit/>
          </a:bodyPr>
          <a:lstStyle/>
          <a:p>
            <a:r>
              <a:rPr lang="zh-CN" altLang="en-US" dirty="0"/>
              <a:t>③</a:t>
            </a:r>
            <a:endParaRPr lang="en-CN" dirty="0"/>
          </a:p>
        </p:txBody>
      </p:sp>
      <p:pic>
        <p:nvPicPr>
          <p:cNvPr id="6" name="Picture 5">
            <a:extLst>
              <a:ext uri="{FF2B5EF4-FFF2-40B4-BE49-F238E27FC236}">
                <a16:creationId xmlns:a16="http://schemas.microsoft.com/office/drawing/2014/main" id="{8E867617-4BA8-E241-9DCE-744A0624DDC8}"/>
              </a:ext>
            </a:extLst>
          </p:cNvPr>
          <p:cNvPicPr>
            <a:picLocks noChangeAspect="1"/>
          </p:cNvPicPr>
          <p:nvPr/>
        </p:nvPicPr>
        <p:blipFill>
          <a:blip r:embed="rId3"/>
          <a:stretch>
            <a:fillRect/>
          </a:stretch>
        </p:blipFill>
        <p:spPr>
          <a:xfrm>
            <a:off x="7778033" y="2711840"/>
            <a:ext cx="3124200" cy="3759200"/>
          </a:xfrm>
          <a:prstGeom prst="rect">
            <a:avLst/>
          </a:prstGeom>
        </p:spPr>
      </p:pic>
      <p:sp>
        <p:nvSpPr>
          <p:cNvPr id="9" name="Rectangle 8">
            <a:extLst>
              <a:ext uri="{FF2B5EF4-FFF2-40B4-BE49-F238E27FC236}">
                <a16:creationId xmlns:a16="http://schemas.microsoft.com/office/drawing/2014/main" id="{40AED338-EF9C-AF4E-83F7-7ED88560C51F}"/>
              </a:ext>
            </a:extLst>
          </p:cNvPr>
          <p:cNvSpPr/>
          <p:nvPr/>
        </p:nvSpPr>
        <p:spPr>
          <a:xfrm>
            <a:off x="536358" y="6286374"/>
            <a:ext cx="5202963" cy="369332"/>
          </a:xfrm>
          <a:prstGeom prst="rect">
            <a:avLst/>
          </a:prstGeom>
        </p:spPr>
        <p:txBody>
          <a:bodyPr wrap="none">
            <a:spAutoFit/>
          </a:bodyPr>
          <a:lstStyle/>
          <a:p>
            <a:r>
              <a:rPr lang="en-CN" dirty="0"/>
              <a:t>https://github.com/prometheus-net/prometheus-net</a:t>
            </a:r>
          </a:p>
        </p:txBody>
      </p:sp>
    </p:spTree>
    <p:extLst>
      <p:ext uri="{BB962C8B-B14F-4D97-AF65-F5344CB8AC3E}">
        <p14:creationId xmlns:p14="http://schemas.microsoft.com/office/powerpoint/2010/main" val="2793016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08940" y="386715"/>
            <a:ext cx="5958609" cy="707886"/>
          </a:xfrm>
          <a:prstGeom prst="rect">
            <a:avLst/>
          </a:prstGeom>
          <a:noFill/>
        </p:spPr>
        <p:txBody>
          <a:bodyPr wrap="square" rtlCol="0">
            <a:spAutoFit/>
          </a:bodyPr>
          <a:lstStyle/>
          <a:p>
            <a:pPr algn="l"/>
            <a:r>
              <a:rPr lang="zh-CN" altLang="en-CN" sz="4000" dirty="0">
                <a:solidFill>
                  <a:srgbClr val="704AFD"/>
                </a:solidFill>
              </a:rPr>
              <a:t>初体验</a:t>
            </a:r>
            <a:endParaRPr lang="en-US" altLang="zh-CN" sz="4000" dirty="0">
              <a:solidFill>
                <a:srgbClr val="704AFD"/>
              </a:solidFill>
            </a:endParaRPr>
          </a:p>
        </p:txBody>
      </p:sp>
      <p:pic>
        <p:nvPicPr>
          <p:cNvPr id="6" name="Picture 5">
            <a:extLst>
              <a:ext uri="{FF2B5EF4-FFF2-40B4-BE49-F238E27FC236}">
                <a16:creationId xmlns:a16="http://schemas.microsoft.com/office/drawing/2014/main" id="{90F403FA-9550-E945-9AA6-4B1D89130339}"/>
              </a:ext>
            </a:extLst>
          </p:cNvPr>
          <p:cNvPicPr>
            <a:picLocks noChangeAspect="1"/>
          </p:cNvPicPr>
          <p:nvPr/>
        </p:nvPicPr>
        <p:blipFill>
          <a:blip r:embed="rId2"/>
          <a:stretch>
            <a:fillRect/>
          </a:stretch>
        </p:blipFill>
        <p:spPr>
          <a:xfrm>
            <a:off x="408940" y="1442086"/>
            <a:ext cx="4039062" cy="5029199"/>
          </a:xfrm>
          <a:prstGeom prst="rect">
            <a:avLst/>
          </a:prstGeom>
        </p:spPr>
      </p:pic>
      <p:pic>
        <p:nvPicPr>
          <p:cNvPr id="10" name="Picture 9">
            <a:extLst>
              <a:ext uri="{FF2B5EF4-FFF2-40B4-BE49-F238E27FC236}">
                <a16:creationId xmlns:a16="http://schemas.microsoft.com/office/drawing/2014/main" id="{C561279A-E59C-0049-94D0-E698C28E3094}"/>
              </a:ext>
            </a:extLst>
          </p:cNvPr>
          <p:cNvPicPr>
            <a:picLocks noChangeAspect="1"/>
          </p:cNvPicPr>
          <p:nvPr/>
        </p:nvPicPr>
        <p:blipFill>
          <a:blip r:embed="rId3"/>
          <a:stretch>
            <a:fillRect/>
          </a:stretch>
        </p:blipFill>
        <p:spPr>
          <a:xfrm>
            <a:off x="4696000" y="1442086"/>
            <a:ext cx="6854316" cy="3060372"/>
          </a:xfrm>
          <a:prstGeom prst="rect">
            <a:avLst/>
          </a:prstGeom>
        </p:spPr>
      </p:pic>
      <p:pic>
        <p:nvPicPr>
          <p:cNvPr id="2" name="Picture 1">
            <a:extLst>
              <a:ext uri="{FF2B5EF4-FFF2-40B4-BE49-F238E27FC236}">
                <a16:creationId xmlns:a16="http://schemas.microsoft.com/office/drawing/2014/main" id="{F1B337AF-7B68-7C41-AA4E-BA410C7CA78C}"/>
              </a:ext>
            </a:extLst>
          </p:cNvPr>
          <p:cNvPicPr>
            <a:picLocks noChangeAspect="1"/>
          </p:cNvPicPr>
          <p:nvPr/>
        </p:nvPicPr>
        <p:blipFill>
          <a:blip r:embed="rId4"/>
          <a:stretch>
            <a:fillRect/>
          </a:stretch>
        </p:blipFill>
        <p:spPr>
          <a:xfrm>
            <a:off x="4696000" y="4502458"/>
            <a:ext cx="6854316" cy="2252971"/>
          </a:xfrm>
          <a:prstGeom prst="rect">
            <a:avLst/>
          </a:prstGeom>
        </p:spPr>
      </p:pic>
    </p:spTree>
    <p:extLst>
      <p:ext uri="{BB962C8B-B14F-4D97-AF65-F5344CB8AC3E}">
        <p14:creationId xmlns:p14="http://schemas.microsoft.com/office/powerpoint/2010/main" val="2067722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08940" y="386715"/>
            <a:ext cx="5958609" cy="707886"/>
          </a:xfrm>
          <a:prstGeom prst="rect">
            <a:avLst/>
          </a:prstGeom>
          <a:noFill/>
        </p:spPr>
        <p:txBody>
          <a:bodyPr wrap="square" rtlCol="0">
            <a:spAutoFit/>
          </a:bodyPr>
          <a:lstStyle/>
          <a:p>
            <a:pPr algn="l"/>
            <a:r>
              <a:rPr lang="zh-CN" altLang="en-US" sz="4000" dirty="0">
                <a:solidFill>
                  <a:srgbClr val="704AFD"/>
                </a:solidFill>
              </a:rPr>
              <a:t>接入效果</a:t>
            </a:r>
            <a:endParaRPr lang="en-US" altLang="zh-CN" sz="4000" dirty="0">
              <a:solidFill>
                <a:srgbClr val="704AFD"/>
              </a:solidFill>
            </a:endParaRPr>
          </a:p>
        </p:txBody>
      </p:sp>
      <p:pic>
        <p:nvPicPr>
          <p:cNvPr id="2" name="Picture 1">
            <a:extLst>
              <a:ext uri="{FF2B5EF4-FFF2-40B4-BE49-F238E27FC236}">
                <a16:creationId xmlns:a16="http://schemas.microsoft.com/office/drawing/2014/main" id="{F30146A0-2E5C-F442-A85C-96E228BC7B0D}"/>
              </a:ext>
            </a:extLst>
          </p:cNvPr>
          <p:cNvPicPr>
            <a:picLocks noChangeAspect="1"/>
          </p:cNvPicPr>
          <p:nvPr/>
        </p:nvPicPr>
        <p:blipFill>
          <a:blip r:embed="rId3"/>
          <a:stretch>
            <a:fillRect/>
          </a:stretch>
        </p:blipFill>
        <p:spPr>
          <a:xfrm>
            <a:off x="408941" y="1916154"/>
            <a:ext cx="9811265" cy="2310046"/>
          </a:xfrm>
          <a:prstGeom prst="rect">
            <a:avLst/>
          </a:prstGeom>
        </p:spPr>
      </p:pic>
      <p:pic>
        <p:nvPicPr>
          <p:cNvPr id="3" name="Picture 2">
            <a:extLst>
              <a:ext uri="{FF2B5EF4-FFF2-40B4-BE49-F238E27FC236}">
                <a16:creationId xmlns:a16="http://schemas.microsoft.com/office/drawing/2014/main" id="{AB0B57D8-C2DA-3443-A707-3441E388116F}"/>
              </a:ext>
            </a:extLst>
          </p:cNvPr>
          <p:cNvPicPr>
            <a:picLocks noChangeAspect="1"/>
          </p:cNvPicPr>
          <p:nvPr/>
        </p:nvPicPr>
        <p:blipFill>
          <a:blip r:embed="rId4"/>
          <a:stretch>
            <a:fillRect/>
          </a:stretch>
        </p:blipFill>
        <p:spPr>
          <a:xfrm>
            <a:off x="408942" y="4169205"/>
            <a:ext cx="9811265" cy="1345489"/>
          </a:xfrm>
          <a:prstGeom prst="rect">
            <a:avLst/>
          </a:prstGeom>
        </p:spPr>
      </p:pic>
      <p:pic>
        <p:nvPicPr>
          <p:cNvPr id="4" name="Picture 3">
            <a:extLst>
              <a:ext uri="{FF2B5EF4-FFF2-40B4-BE49-F238E27FC236}">
                <a16:creationId xmlns:a16="http://schemas.microsoft.com/office/drawing/2014/main" id="{A4A3BED9-C0F4-0643-BACD-FF21C8EBF858}"/>
              </a:ext>
            </a:extLst>
          </p:cNvPr>
          <p:cNvPicPr>
            <a:picLocks noChangeAspect="1"/>
          </p:cNvPicPr>
          <p:nvPr/>
        </p:nvPicPr>
        <p:blipFill>
          <a:blip r:embed="rId5"/>
          <a:stretch>
            <a:fillRect/>
          </a:stretch>
        </p:blipFill>
        <p:spPr>
          <a:xfrm>
            <a:off x="408942" y="5459090"/>
            <a:ext cx="9811265" cy="1153632"/>
          </a:xfrm>
          <a:prstGeom prst="rect">
            <a:avLst/>
          </a:prstGeom>
        </p:spPr>
      </p:pic>
      <p:sp>
        <p:nvSpPr>
          <p:cNvPr id="7" name="Rectangle 6">
            <a:extLst>
              <a:ext uri="{FF2B5EF4-FFF2-40B4-BE49-F238E27FC236}">
                <a16:creationId xmlns:a16="http://schemas.microsoft.com/office/drawing/2014/main" id="{D12791F0-7071-BA4A-9EA1-5F8864C272BB}"/>
              </a:ext>
            </a:extLst>
          </p:cNvPr>
          <p:cNvSpPr/>
          <p:nvPr/>
        </p:nvSpPr>
        <p:spPr>
          <a:xfrm>
            <a:off x="305573" y="1458949"/>
            <a:ext cx="5898025" cy="369332"/>
          </a:xfrm>
          <a:prstGeom prst="rect">
            <a:avLst/>
          </a:prstGeom>
        </p:spPr>
        <p:txBody>
          <a:bodyPr wrap="none">
            <a:spAutoFit/>
          </a:bodyPr>
          <a:lstStyle/>
          <a:p>
            <a:r>
              <a:rPr lang="en-CN" dirty="0"/>
              <a:t>ab -n 100000000 -c 1000 http://10.7.106.181:32877/persons</a:t>
            </a:r>
          </a:p>
        </p:txBody>
      </p:sp>
      <p:pic>
        <p:nvPicPr>
          <p:cNvPr id="8" name="Picture 7">
            <a:extLst>
              <a:ext uri="{FF2B5EF4-FFF2-40B4-BE49-F238E27FC236}">
                <a16:creationId xmlns:a16="http://schemas.microsoft.com/office/drawing/2014/main" id="{386BB7AB-8675-1D4B-B425-20745D360F8A}"/>
              </a:ext>
            </a:extLst>
          </p:cNvPr>
          <p:cNvPicPr>
            <a:picLocks noChangeAspect="1"/>
          </p:cNvPicPr>
          <p:nvPr/>
        </p:nvPicPr>
        <p:blipFill>
          <a:blip r:embed="rId6"/>
          <a:stretch>
            <a:fillRect/>
          </a:stretch>
        </p:blipFill>
        <p:spPr>
          <a:xfrm>
            <a:off x="10534406" y="4958376"/>
            <a:ext cx="626786" cy="559406"/>
          </a:xfrm>
          <a:prstGeom prst="rect">
            <a:avLst/>
          </a:prstGeom>
        </p:spPr>
      </p:pic>
      <p:pic>
        <p:nvPicPr>
          <p:cNvPr id="9" name="Picture 8">
            <a:extLst>
              <a:ext uri="{FF2B5EF4-FFF2-40B4-BE49-F238E27FC236}">
                <a16:creationId xmlns:a16="http://schemas.microsoft.com/office/drawing/2014/main" id="{3C51E594-3B42-B446-9D7E-96F64EAB8680}"/>
              </a:ext>
            </a:extLst>
          </p:cNvPr>
          <p:cNvPicPr>
            <a:picLocks noChangeAspect="1"/>
          </p:cNvPicPr>
          <p:nvPr/>
        </p:nvPicPr>
        <p:blipFill>
          <a:blip r:embed="rId7"/>
          <a:stretch>
            <a:fillRect/>
          </a:stretch>
        </p:blipFill>
        <p:spPr>
          <a:xfrm>
            <a:off x="11470427" y="5540285"/>
            <a:ext cx="495621" cy="495621"/>
          </a:xfrm>
          <a:prstGeom prst="rect">
            <a:avLst/>
          </a:prstGeom>
        </p:spPr>
      </p:pic>
    </p:spTree>
    <p:extLst>
      <p:ext uri="{BB962C8B-B14F-4D97-AF65-F5344CB8AC3E}">
        <p14:creationId xmlns:p14="http://schemas.microsoft.com/office/powerpoint/2010/main" val="373788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08940" y="386715"/>
            <a:ext cx="5958609" cy="707886"/>
          </a:xfrm>
          <a:prstGeom prst="rect">
            <a:avLst/>
          </a:prstGeom>
          <a:noFill/>
        </p:spPr>
        <p:txBody>
          <a:bodyPr wrap="square" rtlCol="0">
            <a:spAutoFit/>
          </a:bodyPr>
          <a:lstStyle/>
          <a:p>
            <a:pPr algn="l"/>
            <a:r>
              <a:rPr lang="zh-CN" altLang="en-US" sz="4000" dirty="0">
                <a:solidFill>
                  <a:srgbClr val="704AFD"/>
                </a:solidFill>
              </a:rPr>
              <a:t>典型应用场景</a:t>
            </a:r>
            <a:endParaRPr lang="en-US" altLang="zh-CN" sz="4000" dirty="0">
              <a:solidFill>
                <a:srgbClr val="704AFD"/>
              </a:solidFill>
            </a:endParaRPr>
          </a:p>
        </p:txBody>
      </p:sp>
      <p:sp>
        <p:nvSpPr>
          <p:cNvPr id="3" name="TextBox 2">
            <a:extLst>
              <a:ext uri="{FF2B5EF4-FFF2-40B4-BE49-F238E27FC236}">
                <a16:creationId xmlns:a16="http://schemas.microsoft.com/office/drawing/2014/main" id="{63F77CBF-E756-214A-ADE2-C25F800E163F}"/>
              </a:ext>
            </a:extLst>
          </p:cNvPr>
          <p:cNvSpPr txBox="1"/>
          <p:nvPr/>
        </p:nvSpPr>
        <p:spPr>
          <a:xfrm>
            <a:off x="408940" y="2117107"/>
            <a:ext cx="5089855" cy="2222340"/>
          </a:xfrm>
          <a:prstGeom prst="rect">
            <a:avLst/>
          </a:prstGeom>
          <a:noFill/>
        </p:spPr>
        <p:txBody>
          <a:bodyPr wrap="none" rtlCol="0">
            <a:spAutoFit/>
          </a:bodyPr>
          <a:lstStyle/>
          <a:p>
            <a:pPr marL="285750" indent="-285750">
              <a:lnSpc>
                <a:spcPct val="20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更加科学的辅助开发人员进行应用的容量规划</a:t>
            </a:r>
            <a:endParaRPr lang="en-US" altLang="zh-CN" dirty="0">
              <a:latin typeface="Microsoft YaHei" panose="020B0503020204020204" pitchFamily="34" charset="-122"/>
              <a:ea typeface="Microsoft YaHei" panose="020B0503020204020204" pitchFamily="34" charset="-122"/>
            </a:endParaRPr>
          </a:p>
          <a:p>
            <a:pPr marL="285750" indent="-285750">
              <a:lnSpc>
                <a:spcPct val="200000"/>
              </a:lnSpc>
              <a:buFont typeface="Arial" panose="020B0604020202020204" pitchFamily="34" charset="0"/>
              <a:buChar char="•"/>
            </a:pPr>
            <a:r>
              <a:rPr lang="en-US" dirty="0" err="1">
                <a:latin typeface=""/>
              </a:rPr>
              <a:t>关键业务埋点</a:t>
            </a:r>
            <a:r>
              <a:rPr lang="zh-CN" altLang="en-US" dirty="0">
                <a:latin typeface=""/>
              </a:rPr>
              <a:t>、</a:t>
            </a:r>
            <a:r>
              <a:rPr lang="en-US" dirty="0" err="1">
                <a:latin typeface=""/>
              </a:rPr>
              <a:t>判断业务健康程度</a:t>
            </a:r>
            <a:endParaRPr lang="en-US" dirty="0">
              <a:latin typeface=""/>
            </a:endParaRPr>
          </a:p>
          <a:p>
            <a:pPr marL="285750" indent="-285750">
              <a:lnSpc>
                <a:spcPct val="200000"/>
              </a:lnSpc>
              <a:buFont typeface="Arial" panose="020B0604020202020204" pitchFamily="34" charset="0"/>
              <a:buChar char="•"/>
            </a:pPr>
            <a:r>
              <a:rPr lang="en-US" dirty="0" err="1">
                <a:latin typeface=""/>
              </a:rPr>
              <a:t>分布式系统排错</a:t>
            </a:r>
            <a:r>
              <a:rPr lang="zh-CN" altLang="en-US" dirty="0">
                <a:latin typeface=""/>
              </a:rPr>
              <a:t>、</a:t>
            </a:r>
            <a:r>
              <a:rPr lang="en-US" dirty="0" err="1">
                <a:latin typeface=""/>
              </a:rPr>
              <a:t>性能分析利器</a:t>
            </a:r>
            <a:endParaRPr lang="en-US" dirty="0">
              <a:latin typeface=""/>
            </a:endParaRPr>
          </a:p>
          <a:p>
            <a:pPr marL="285750" indent="-285750">
              <a:lnSpc>
                <a:spcPct val="200000"/>
              </a:lnSpc>
              <a:buFont typeface="Arial" panose="020B0604020202020204" pitchFamily="34" charset="0"/>
              <a:buChar char="•"/>
            </a:pPr>
            <a:r>
              <a:rPr lang="en-US" dirty="0" err="1">
                <a:latin typeface=""/>
              </a:rPr>
              <a:t>关键业务中间件监控</a:t>
            </a:r>
            <a:endParaRPr lang="en-US" dirty="0">
              <a:latin typeface=""/>
            </a:endParaRPr>
          </a:p>
        </p:txBody>
      </p:sp>
    </p:spTree>
    <p:extLst>
      <p:ext uri="{BB962C8B-B14F-4D97-AF65-F5344CB8AC3E}">
        <p14:creationId xmlns:p14="http://schemas.microsoft.com/office/powerpoint/2010/main" val="224621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867228" y="2598003"/>
            <a:ext cx="10457543" cy="830997"/>
          </a:xfrm>
          <a:prstGeom prst="rect">
            <a:avLst/>
          </a:prstGeom>
          <a:noFill/>
        </p:spPr>
        <p:txBody>
          <a:bodyPr wrap="square" rtlCol="0">
            <a:spAutoFit/>
          </a:bodyPr>
          <a:lstStyle/>
          <a:p>
            <a:pPr algn="ctr"/>
            <a:r>
              <a:rPr lang="en-US" altLang="zh-CN" sz="4800" dirty="0">
                <a:solidFill>
                  <a:srgbClr val="704AFD"/>
                </a:solidFill>
              </a:rPr>
              <a:t>.NET</a:t>
            </a:r>
            <a:r>
              <a:rPr lang="zh-CN" altLang="en-US" sz="4800" dirty="0">
                <a:solidFill>
                  <a:srgbClr val="704AFD"/>
                </a:solidFill>
              </a:rPr>
              <a:t> </a:t>
            </a:r>
            <a:r>
              <a:rPr lang="en-US" altLang="zh-CN" sz="4800" dirty="0">
                <a:solidFill>
                  <a:srgbClr val="704AFD"/>
                </a:solidFill>
              </a:rPr>
              <a:t>Core</a:t>
            </a:r>
            <a:r>
              <a:rPr lang="zh-CN" altLang="en-US" sz="4800" dirty="0">
                <a:solidFill>
                  <a:srgbClr val="704AFD"/>
                </a:solidFill>
              </a:rPr>
              <a:t> 在可观测性方面的一些思考</a:t>
            </a:r>
            <a:endParaRPr lang="en-US" altLang="zh-CN" sz="4800" dirty="0">
              <a:solidFill>
                <a:srgbClr val="704AFD"/>
              </a:solidFill>
            </a:endParaRPr>
          </a:p>
        </p:txBody>
      </p:sp>
      <p:sp>
        <p:nvSpPr>
          <p:cNvPr id="6" name="文本框 5">
            <a:extLst>
              <a:ext uri="{FF2B5EF4-FFF2-40B4-BE49-F238E27FC236}">
                <a16:creationId xmlns:a16="http://schemas.microsoft.com/office/drawing/2014/main" id="{464E1940-90EA-4344-BD9E-1DB19012AF28}"/>
              </a:ext>
            </a:extLst>
          </p:cNvPr>
          <p:cNvSpPr txBox="1"/>
          <p:nvPr/>
        </p:nvSpPr>
        <p:spPr>
          <a:xfrm>
            <a:off x="4412955" y="4101876"/>
            <a:ext cx="3989682" cy="1384995"/>
          </a:xfrm>
          <a:prstGeom prst="rect">
            <a:avLst/>
          </a:prstGeom>
          <a:noFill/>
        </p:spPr>
        <p:txBody>
          <a:bodyPr wrap="none" rtlCol="0">
            <a:spAutoFit/>
          </a:bodyPr>
          <a:lstStyle/>
          <a:p>
            <a:r>
              <a:rPr lang="zh-CN" altLang="en-US" sz="3600" dirty="0">
                <a:solidFill>
                  <a:srgbClr val="704AFD"/>
                </a:solidFill>
              </a:rPr>
              <a:t>张潇</a:t>
            </a:r>
            <a:r>
              <a:rPr lang="en-US" altLang="zh-CN" sz="3600" dirty="0">
                <a:solidFill>
                  <a:srgbClr val="704AFD"/>
                </a:solidFill>
              </a:rPr>
              <a:t>   </a:t>
            </a:r>
          </a:p>
          <a:p>
            <a:r>
              <a:rPr lang="en-US" altLang="zh-CN" sz="2400" dirty="0">
                <a:solidFill>
                  <a:srgbClr val="704AFD"/>
                </a:solidFill>
              </a:rPr>
              <a:t>DaoCloud – </a:t>
            </a:r>
            <a:r>
              <a:rPr lang="zh-CN" altLang="en-US" sz="2400" dirty="0">
                <a:solidFill>
                  <a:srgbClr val="704AFD"/>
                </a:solidFill>
              </a:rPr>
              <a:t>软件开发工程师</a:t>
            </a:r>
            <a:endParaRPr lang="en-US" altLang="zh-CN" sz="2400" dirty="0">
              <a:solidFill>
                <a:srgbClr val="704AFD"/>
              </a:solidFill>
            </a:endParaRPr>
          </a:p>
          <a:p>
            <a:r>
              <a:rPr lang="en-US" altLang="zh-CN" sz="2400" dirty="0">
                <a:solidFill>
                  <a:srgbClr val="704AFD"/>
                </a:solidFill>
              </a:rPr>
              <a:t>2020-12-19</a:t>
            </a:r>
            <a:endParaRPr lang="zh-CN" altLang="en-US" sz="2400" dirty="0">
              <a:solidFill>
                <a:srgbClr val="704AFD"/>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08940" y="386715"/>
            <a:ext cx="5958609" cy="707886"/>
          </a:xfrm>
          <a:prstGeom prst="rect">
            <a:avLst/>
          </a:prstGeom>
          <a:noFill/>
        </p:spPr>
        <p:txBody>
          <a:bodyPr wrap="square" rtlCol="0">
            <a:spAutoFit/>
          </a:bodyPr>
          <a:lstStyle/>
          <a:p>
            <a:pPr algn="l"/>
            <a:r>
              <a:rPr lang="zh-CN" altLang="en-US" sz="4000">
                <a:solidFill>
                  <a:srgbClr val="704AFD"/>
                </a:solidFill>
              </a:rPr>
              <a:t>不止于监控</a:t>
            </a:r>
            <a:endParaRPr lang="en-US" altLang="zh-CN" sz="4000" dirty="0">
              <a:solidFill>
                <a:srgbClr val="704AFD"/>
              </a:solidFill>
            </a:endParaRPr>
          </a:p>
        </p:txBody>
      </p:sp>
      <p:pic>
        <p:nvPicPr>
          <p:cNvPr id="1026" name="Picture 2" descr="Image for post">
            <a:extLst>
              <a:ext uri="{FF2B5EF4-FFF2-40B4-BE49-F238E27FC236}">
                <a16:creationId xmlns:a16="http://schemas.microsoft.com/office/drawing/2014/main" id="{5290B900-54ED-B54D-AE38-FF1862A76C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276" y="1398775"/>
            <a:ext cx="3576711" cy="26812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for post">
            <a:extLst>
              <a:ext uri="{FF2B5EF4-FFF2-40B4-BE49-F238E27FC236}">
                <a16:creationId xmlns:a16="http://schemas.microsoft.com/office/drawing/2014/main" id="{1D70D9DE-C214-9E4F-B640-34D6CE41BC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4012" y="1438372"/>
            <a:ext cx="3526476" cy="26416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for post">
            <a:extLst>
              <a:ext uri="{FF2B5EF4-FFF2-40B4-BE49-F238E27FC236}">
                <a16:creationId xmlns:a16="http://schemas.microsoft.com/office/drawing/2014/main" id="{DD58A80A-93BA-A443-BD00-32490013F5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7643" y="4119595"/>
            <a:ext cx="3576713" cy="267925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2D3BC53-7166-B24E-BF29-89143C2AC824}"/>
              </a:ext>
            </a:extLst>
          </p:cNvPr>
          <p:cNvSpPr/>
          <p:nvPr/>
        </p:nvSpPr>
        <p:spPr>
          <a:xfrm>
            <a:off x="8111005" y="5674930"/>
            <a:ext cx="3812771" cy="923330"/>
          </a:xfrm>
          <a:prstGeom prst="rect">
            <a:avLst/>
          </a:prstGeom>
        </p:spPr>
        <p:txBody>
          <a:bodyPr wrap="square">
            <a:spAutoFit/>
          </a:bodyPr>
          <a:lstStyle/>
          <a:p>
            <a:r>
              <a:rPr lang="en-CN" dirty="0"/>
              <a:t>https://copyconstruct.medium.com/monitoring-in-the-time-of-cloud-native-c87c7a5bfa3e</a:t>
            </a:r>
          </a:p>
        </p:txBody>
      </p:sp>
      <p:pic>
        <p:nvPicPr>
          <p:cNvPr id="1032" name="Picture 8" descr="Arrow, right icon - Free download on Iconfinder">
            <a:extLst>
              <a:ext uri="{FF2B5EF4-FFF2-40B4-BE49-F238E27FC236}">
                <a16:creationId xmlns:a16="http://schemas.microsoft.com/office/drawing/2014/main" id="{FB0B232A-8FA5-B24F-B5EC-98DC65D178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8933" y="1745586"/>
            <a:ext cx="1683414" cy="168341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rrow, down-left, enter, reply icon - Free download">
            <a:extLst>
              <a:ext uri="{FF2B5EF4-FFF2-40B4-BE49-F238E27FC236}">
                <a16:creationId xmlns:a16="http://schemas.microsoft.com/office/drawing/2014/main" id="{28CA7D21-28DF-2B4B-A2E9-1A8E387DB8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04012" y="4079999"/>
            <a:ext cx="1013767" cy="1013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14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animEffect transition="in" filter="dissolve">
                                      <p:cBhvr>
                                        <p:cTn id="7" dur="500"/>
                                        <p:tgtEl>
                                          <p:spTgt spid="1032"/>
                                        </p:tgtEl>
                                      </p:cBhvr>
                                    </p:animEffect>
                                  </p:childTnLst>
                                </p:cTn>
                              </p:par>
                              <p:par>
                                <p:cTn id="8" presetID="9"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dissolve">
                                      <p:cBhvr>
                                        <p:cTn id="10" dur="500"/>
                                        <p:tgtEl>
                                          <p:spTgt spid="1028"/>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animEffect transition="in" filter="checkerboard(across)">
                                      <p:cBhvr>
                                        <p:cTn id="15" dur="500"/>
                                        <p:tgtEl>
                                          <p:spTgt spid="1030"/>
                                        </p:tgtEl>
                                      </p:cBhvr>
                                    </p:animEffect>
                                  </p:childTnLst>
                                </p:cTn>
                              </p:par>
                              <p:par>
                                <p:cTn id="16" presetID="5" presetClass="entr" presetSubtype="10" fill="hold" nodeType="withEffect">
                                  <p:stCondLst>
                                    <p:cond delay="0"/>
                                  </p:stCondLst>
                                  <p:childTnLst>
                                    <p:set>
                                      <p:cBhvr>
                                        <p:cTn id="17" dur="1" fill="hold">
                                          <p:stCondLst>
                                            <p:cond delay="0"/>
                                          </p:stCondLst>
                                        </p:cTn>
                                        <p:tgtEl>
                                          <p:spTgt spid="1034"/>
                                        </p:tgtEl>
                                        <p:attrNameLst>
                                          <p:attrName>style.visibility</p:attrName>
                                        </p:attrNameLst>
                                      </p:cBhvr>
                                      <p:to>
                                        <p:strVal val="visible"/>
                                      </p:to>
                                    </p:set>
                                    <p:animEffect transition="in" filter="checkerboard(across)">
                                      <p:cBhvr>
                                        <p:cTn id="18" dur="500"/>
                                        <p:tgtEl>
                                          <p:spTgt spid="1034"/>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checkerboard(across)">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1">
            <a:extLst>
              <a:ext uri="{FF2B5EF4-FFF2-40B4-BE49-F238E27FC236}">
                <a16:creationId xmlns:a16="http://schemas.microsoft.com/office/drawing/2014/main" id="{B53993C3-DE0D-4AF5-8399-168628B39C8A}"/>
              </a:ext>
            </a:extLst>
          </p:cNvPr>
          <p:cNvSpPr txBox="1"/>
          <p:nvPr/>
        </p:nvSpPr>
        <p:spPr>
          <a:xfrm>
            <a:off x="6194716" y="739978"/>
            <a:ext cx="5334930" cy="300414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altLang="zh-CN" sz="6000">
                <a:latin typeface="+mj-lt"/>
                <a:ea typeface="+mj-ea"/>
                <a:cs typeface="+mj-cs"/>
              </a:rPr>
              <a:t>Thank You</a:t>
            </a:r>
          </a:p>
        </p:txBody>
      </p:sp>
      <p:sp>
        <p:nvSpPr>
          <p:cNvPr id="31" name="Freeform: Shape 30">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24" name="Picture 23">
            <a:extLst>
              <a:ext uri="{FF2B5EF4-FFF2-40B4-BE49-F238E27FC236}">
                <a16:creationId xmlns:a16="http://schemas.microsoft.com/office/drawing/2014/main" id="{87E1535A-0704-3E43-BF70-F5C7803ACA6C}"/>
              </a:ext>
            </a:extLst>
          </p:cNvPr>
          <p:cNvPicPr>
            <a:picLocks noChangeAspect="1"/>
          </p:cNvPicPr>
          <p:nvPr/>
        </p:nvPicPr>
        <p:blipFill rotWithShape="1">
          <a:blip r:embed="rId2"/>
          <a:srcRect r="2" b="2"/>
          <a:stretch/>
        </p:blipFill>
        <p:spPr>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41" name="Freeform: Shape 40">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08940" y="386715"/>
            <a:ext cx="3819525" cy="706755"/>
          </a:xfrm>
          <a:prstGeom prst="rect">
            <a:avLst/>
          </a:prstGeom>
          <a:noFill/>
        </p:spPr>
        <p:txBody>
          <a:bodyPr wrap="square" rtlCol="0">
            <a:spAutoFit/>
          </a:bodyPr>
          <a:lstStyle/>
          <a:p>
            <a:pPr algn="l"/>
            <a:r>
              <a:rPr lang="en-US" altLang="zh-CN" sz="4000" dirty="0">
                <a:solidFill>
                  <a:srgbClr val="704AFD"/>
                </a:solidFill>
              </a:rPr>
              <a:t>About</a:t>
            </a:r>
            <a:r>
              <a:rPr lang="zh-CN" altLang="en-US" sz="4000" dirty="0">
                <a:solidFill>
                  <a:srgbClr val="704AFD"/>
                </a:solidFill>
              </a:rPr>
              <a:t> </a:t>
            </a:r>
            <a:r>
              <a:rPr lang="en-US" altLang="zh-CN" sz="4000" dirty="0">
                <a:solidFill>
                  <a:srgbClr val="704AFD"/>
                </a:solidFill>
              </a:rPr>
              <a:t>me</a:t>
            </a:r>
          </a:p>
        </p:txBody>
      </p:sp>
      <p:pic>
        <p:nvPicPr>
          <p:cNvPr id="2" name="Picture 1">
            <a:extLst>
              <a:ext uri="{FF2B5EF4-FFF2-40B4-BE49-F238E27FC236}">
                <a16:creationId xmlns:a16="http://schemas.microsoft.com/office/drawing/2014/main" id="{258AEFE0-E7A2-B648-9FD4-E0A642206538}"/>
              </a:ext>
            </a:extLst>
          </p:cNvPr>
          <p:cNvPicPr>
            <a:picLocks noChangeAspect="1"/>
          </p:cNvPicPr>
          <p:nvPr/>
        </p:nvPicPr>
        <p:blipFill>
          <a:blip r:embed="rId3"/>
          <a:stretch>
            <a:fillRect/>
          </a:stretch>
        </p:blipFill>
        <p:spPr>
          <a:xfrm>
            <a:off x="598960" y="2639677"/>
            <a:ext cx="1532350" cy="2143871"/>
          </a:xfrm>
          <a:prstGeom prst="rect">
            <a:avLst/>
          </a:prstGeom>
        </p:spPr>
      </p:pic>
      <p:sp>
        <p:nvSpPr>
          <p:cNvPr id="3" name="Rectangle 2">
            <a:extLst>
              <a:ext uri="{FF2B5EF4-FFF2-40B4-BE49-F238E27FC236}">
                <a16:creationId xmlns:a16="http://schemas.microsoft.com/office/drawing/2014/main" id="{891D1719-4D11-5E4F-B2C3-577E1BCC532B}"/>
              </a:ext>
            </a:extLst>
          </p:cNvPr>
          <p:cNvSpPr/>
          <p:nvPr/>
        </p:nvSpPr>
        <p:spPr>
          <a:xfrm>
            <a:off x="2921000" y="2690336"/>
            <a:ext cx="6350000" cy="3139321"/>
          </a:xfrm>
          <a:prstGeom prst="rect">
            <a:avLst/>
          </a:prstGeom>
        </p:spPr>
        <p:txBody>
          <a:bodyPr wrap="square">
            <a:spAutoFit/>
          </a:bodyPr>
          <a:lstStyle/>
          <a:p>
            <a:r>
              <a:rPr lang="en-CN" dirty="0">
                <a:latin typeface=""/>
              </a:rPr>
              <a:t>我叫张潇</a:t>
            </a:r>
            <a:r>
              <a:rPr lang="zh-CN" altLang="en-US" dirty="0">
                <a:latin typeface=""/>
              </a:rPr>
              <a:t>，</a:t>
            </a:r>
            <a:r>
              <a:rPr lang="en-CN" dirty="0">
                <a:latin typeface=""/>
              </a:rPr>
              <a:t>目前在上海 </a:t>
            </a:r>
            <a:r>
              <a:rPr lang="en-US" altLang="zh-CN" dirty="0">
                <a:latin typeface=""/>
              </a:rPr>
              <a:t>D</a:t>
            </a:r>
            <a:r>
              <a:rPr lang="en-CN" dirty="0">
                <a:latin typeface=""/>
              </a:rPr>
              <a:t>ao</a:t>
            </a:r>
            <a:r>
              <a:rPr lang="en-US" altLang="zh-CN" dirty="0">
                <a:latin typeface=""/>
              </a:rPr>
              <a:t>C</a:t>
            </a:r>
            <a:r>
              <a:rPr lang="en-CN" dirty="0">
                <a:latin typeface=""/>
              </a:rPr>
              <a:t>loud 工作，任职 </a:t>
            </a:r>
            <a:r>
              <a:rPr lang="en-US" altLang="zh-CN" dirty="0">
                <a:latin typeface=""/>
              </a:rPr>
              <a:t>P</a:t>
            </a:r>
            <a:r>
              <a:rPr lang="en-CN" dirty="0">
                <a:latin typeface=""/>
              </a:rPr>
              <a:t>aas 云平台软件开发工程师，最近主要负责 </a:t>
            </a:r>
            <a:r>
              <a:rPr lang="en-US" altLang="zh-CN" dirty="0">
                <a:latin typeface=""/>
              </a:rPr>
              <a:t>P</a:t>
            </a:r>
            <a:r>
              <a:rPr lang="en-CN" dirty="0">
                <a:latin typeface=""/>
              </a:rPr>
              <a:t>aas 云台监控套件的研发工作</a:t>
            </a:r>
            <a:r>
              <a:rPr lang="zh-CN" altLang="en-US" dirty="0">
                <a:latin typeface=""/>
              </a:rPr>
              <a:t>。</a:t>
            </a:r>
            <a:r>
              <a:rPr lang="en-CN" dirty="0">
                <a:latin typeface=""/>
              </a:rPr>
              <a:t>空闲时间也会参与 kubernetes 代码贡献，目前也是 kubernetes 社区的 member</a:t>
            </a:r>
            <a:r>
              <a:rPr lang="zh-CN" altLang="en-US" dirty="0">
                <a:latin typeface=""/>
              </a:rPr>
              <a:t>。</a:t>
            </a:r>
            <a:endParaRPr lang="en-US" altLang="zh-CN" dirty="0">
              <a:latin typeface=""/>
            </a:endParaRPr>
          </a:p>
          <a:p>
            <a:endParaRPr lang="en-US" dirty="0">
              <a:latin typeface=""/>
            </a:endParaRPr>
          </a:p>
          <a:p>
            <a:r>
              <a:rPr lang="zh-CN" altLang="en-US" dirty="0">
                <a:latin typeface=""/>
              </a:rPr>
              <a:t>同时也非常荣幸的在  </a:t>
            </a:r>
            <a:r>
              <a:rPr lang="en-US" altLang="zh-CN" dirty="0">
                <a:latin typeface=""/>
              </a:rPr>
              <a:t>.NET</a:t>
            </a:r>
            <a:r>
              <a:rPr lang="zh-CN" altLang="en-US" dirty="0">
                <a:latin typeface=""/>
              </a:rPr>
              <a:t> </a:t>
            </a:r>
            <a:r>
              <a:rPr lang="en-US" altLang="zh-CN" dirty="0">
                <a:latin typeface=""/>
              </a:rPr>
              <a:t>Conf</a:t>
            </a:r>
            <a:r>
              <a:rPr lang="zh-CN" altLang="en-US" dirty="0">
                <a:latin typeface=""/>
              </a:rPr>
              <a:t> </a:t>
            </a:r>
            <a:r>
              <a:rPr lang="en-US" altLang="zh-CN" dirty="0">
                <a:latin typeface=""/>
              </a:rPr>
              <a:t>China</a:t>
            </a:r>
            <a:r>
              <a:rPr lang="zh-CN" altLang="en-US" dirty="0">
                <a:latin typeface=""/>
              </a:rPr>
              <a:t> </a:t>
            </a:r>
            <a:r>
              <a:rPr lang="en-US" altLang="zh-CN" dirty="0">
                <a:latin typeface=""/>
              </a:rPr>
              <a:t>2019</a:t>
            </a:r>
            <a:r>
              <a:rPr lang="zh-CN" altLang="en-US" dirty="0">
                <a:latin typeface=""/>
              </a:rPr>
              <a:t>  分享了关于应用上云的议题；以及在 </a:t>
            </a:r>
            <a:r>
              <a:rPr lang="en-US" altLang="zh-CN" dirty="0">
                <a:latin typeface=""/>
              </a:rPr>
              <a:t>CNCF</a:t>
            </a:r>
            <a:r>
              <a:rPr lang="zh-CN" altLang="en-US" dirty="0">
                <a:latin typeface=""/>
              </a:rPr>
              <a:t> </a:t>
            </a:r>
            <a:r>
              <a:rPr lang="en-US" altLang="zh-CN" dirty="0">
                <a:latin typeface=""/>
              </a:rPr>
              <a:t>2020</a:t>
            </a:r>
            <a:r>
              <a:rPr lang="zh-CN" altLang="en-US" dirty="0">
                <a:latin typeface=""/>
              </a:rPr>
              <a:t> </a:t>
            </a:r>
            <a:r>
              <a:rPr lang="en-US" altLang="zh-CN" dirty="0" err="1">
                <a:latin typeface=""/>
              </a:rPr>
              <a:t>KubeCon</a:t>
            </a:r>
            <a:r>
              <a:rPr lang="zh-CN" altLang="en-US" dirty="0">
                <a:latin typeface=""/>
              </a:rPr>
              <a:t> 进行了 </a:t>
            </a:r>
            <a:r>
              <a:rPr lang="en-US" altLang="zh-CN" dirty="0">
                <a:latin typeface=""/>
              </a:rPr>
              <a:t>Windows</a:t>
            </a:r>
            <a:r>
              <a:rPr lang="zh-CN" altLang="en-US" dirty="0">
                <a:latin typeface=""/>
              </a:rPr>
              <a:t> </a:t>
            </a:r>
            <a:r>
              <a:rPr lang="en-US" altLang="zh-CN" dirty="0">
                <a:latin typeface=""/>
              </a:rPr>
              <a:t>Container</a:t>
            </a:r>
            <a:r>
              <a:rPr lang="zh-CN" altLang="en-US" dirty="0">
                <a:latin typeface=""/>
              </a:rPr>
              <a:t> 相关主题分享</a:t>
            </a:r>
            <a:endParaRPr lang="en-US" altLang="zh-CN" dirty="0">
              <a:latin typeface=""/>
            </a:endParaRPr>
          </a:p>
          <a:p>
            <a:endParaRPr lang="en-US" dirty="0">
              <a:latin typeface=""/>
            </a:endParaRPr>
          </a:p>
          <a:p>
            <a:r>
              <a:rPr lang="en-US" altLang="zh-CN" dirty="0">
                <a:latin typeface=""/>
              </a:rPr>
              <a:t>https://</a:t>
            </a:r>
            <a:r>
              <a:rPr lang="en-US" altLang="zh-CN" dirty="0" err="1">
                <a:latin typeface=""/>
              </a:rPr>
              <a:t>github.com</a:t>
            </a:r>
            <a:r>
              <a:rPr lang="en-US" altLang="zh-CN" dirty="0">
                <a:latin typeface=""/>
              </a:rPr>
              <a:t>/wawa0210</a:t>
            </a:r>
            <a:endParaRPr lang="en-CN" dirty="0">
              <a:latin typeface=""/>
            </a:endParaRPr>
          </a:p>
          <a:p>
            <a:endParaRPr lang="en-CN" dirty="0">
              <a:latin typeface=""/>
            </a:endParaRPr>
          </a:p>
        </p:txBody>
      </p:sp>
      <p:sp>
        <p:nvSpPr>
          <p:cNvPr id="4" name="Rectangle 3">
            <a:extLst>
              <a:ext uri="{FF2B5EF4-FFF2-40B4-BE49-F238E27FC236}">
                <a16:creationId xmlns:a16="http://schemas.microsoft.com/office/drawing/2014/main" id="{5881DA5F-D41F-FB4B-BB4A-A27D7BACACAB}"/>
              </a:ext>
            </a:extLst>
          </p:cNvPr>
          <p:cNvSpPr/>
          <p:nvPr/>
        </p:nvSpPr>
        <p:spPr>
          <a:xfrm>
            <a:off x="2921000" y="5644991"/>
            <a:ext cx="4378571" cy="369332"/>
          </a:xfrm>
          <a:prstGeom prst="rect">
            <a:avLst/>
          </a:prstGeom>
        </p:spPr>
        <p:txBody>
          <a:bodyPr wrap="none">
            <a:spAutoFit/>
          </a:bodyPr>
          <a:lstStyle/>
          <a:p>
            <a:r>
              <a:rPr lang="en-CN" dirty="0"/>
              <a:t>https://github.com/wawa0210/k8s_example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08940" y="386715"/>
            <a:ext cx="3819525" cy="706755"/>
          </a:xfrm>
          <a:prstGeom prst="rect">
            <a:avLst/>
          </a:prstGeom>
          <a:noFill/>
        </p:spPr>
        <p:txBody>
          <a:bodyPr wrap="square" rtlCol="0">
            <a:spAutoFit/>
          </a:bodyPr>
          <a:lstStyle/>
          <a:p>
            <a:pPr algn="l"/>
            <a:r>
              <a:rPr lang="en-US" altLang="zh-CN" sz="4000" dirty="0">
                <a:solidFill>
                  <a:srgbClr val="704AFD"/>
                </a:solidFill>
              </a:rPr>
              <a:t>agenda</a:t>
            </a:r>
          </a:p>
        </p:txBody>
      </p:sp>
      <p:sp>
        <p:nvSpPr>
          <p:cNvPr id="2" name="TextBox 1">
            <a:extLst>
              <a:ext uri="{FF2B5EF4-FFF2-40B4-BE49-F238E27FC236}">
                <a16:creationId xmlns:a16="http://schemas.microsoft.com/office/drawing/2014/main" id="{2EA8BAD4-61A8-854F-8DA9-1FB033A29925}"/>
              </a:ext>
            </a:extLst>
          </p:cNvPr>
          <p:cNvSpPr txBox="1"/>
          <p:nvPr/>
        </p:nvSpPr>
        <p:spPr>
          <a:xfrm>
            <a:off x="1052286" y="2431143"/>
            <a:ext cx="3760966" cy="2778774"/>
          </a:xfrm>
          <a:prstGeom prst="rect">
            <a:avLst/>
          </a:prstGeom>
          <a:noFill/>
        </p:spPr>
        <p:txBody>
          <a:bodyPr wrap="none" rtlCol="0">
            <a:spAutoFit/>
          </a:bodyPr>
          <a:lstStyle/>
          <a:p>
            <a:pPr marL="285750" indent="-285750">
              <a:lnSpc>
                <a:spcPct val="200000"/>
              </a:lnSpc>
              <a:buFont typeface="Arial" panose="020B0604020202020204" pitchFamily="34" charset="0"/>
              <a:buChar char="•"/>
            </a:pPr>
            <a:r>
              <a:rPr lang="en-US" dirty="0" err="1">
                <a:latin typeface="Microsoft YaHei" panose="020B0503020204020204" pitchFamily="34" charset="-122"/>
                <a:ea typeface="Microsoft YaHei" panose="020B0503020204020204" pitchFamily="34" charset="-122"/>
              </a:rPr>
              <a:t>应用上云的下半场</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应该思考什么</a:t>
            </a:r>
            <a:endParaRPr lang="en-US" altLang="zh-CN" dirty="0">
              <a:latin typeface="Microsoft YaHei" panose="020B0503020204020204" pitchFamily="34" charset="-122"/>
              <a:ea typeface="Microsoft YaHei" panose="020B0503020204020204" pitchFamily="34" charset="-122"/>
            </a:endParaRPr>
          </a:p>
          <a:p>
            <a:pPr marL="285750" indent="-285750">
              <a:lnSpc>
                <a:spcPct val="200000"/>
              </a:lnSpc>
              <a:buFont typeface="Arial" panose="020B0604020202020204" pitchFamily="34" charset="0"/>
              <a:buChar char="•"/>
            </a:pPr>
            <a:r>
              <a:rPr lang="en-US" dirty="0" err="1">
                <a:latin typeface=""/>
              </a:rPr>
              <a:t>可观测性</a:t>
            </a:r>
            <a:endParaRPr lang="en-US" altLang="zh-CN" dirty="0">
              <a:latin typeface="Microsoft YaHei" panose="020B0503020204020204" pitchFamily="34" charset="-122"/>
              <a:ea typeface="Microsoft YaHei" panose="020B0503020204020204" pitchFamily="34" charset="-122"/>
            </a:endParaRPr>
          </a:p>
          <a:p>
            <a:pPr marL="285750" indent="-285750">
              <a:lnSpc>
                <a:spcPct val="200000"/>
              </a:lnSpc>
              <a:buFont typeface="Arial" panose="020B0604020202020204" pitchFamily="34" charset="0"/>
              <a:buChar char="•"/>
            </a:pPr>
            <a:r>
              <a:rPr lang="en-CN" dirty="0">
                <a:latin typeface="Microsoft YaHei" panose="020B0503020204020204" pitchFamily="34" charset="-122"/>
                <a:ea typeface="Microsoft YaHei" panose="020B0503020204020204" pitchFamily="34" charset="-122"/>
              </a:rPr>
              <a:t>关于云原生监控</a:t>
            </a:r>
          </a:p>
          <a:p>
            <a:pPr marL="285750" indent="-285750">
              <a:lnSpc>
                <a:spcPct val="200000"/>
              </a:lnSpc>
              <a:buFont typeface="Arial" panose="020B0604020202020204" pitchFamily="34" charset="0"/>
              <a:buChar char="•"/>
            </a:pPr>
            <a:r>
              <a:rPr lang="en-US" altLang="zh-CN" dirty="0">
                <a:latin typeface="Microsoft YaHei" panose="020B0503020204020204" pitchFamily="34" charset="-122"/>
                <a:ea typeface="Microsoft YaHei" panose="020B0503020204020204" pitchFamily="34" charset="-122"/>
              </a:rPr>
              <a:t>NET</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Core</a:t>
            </a:r>
            <a:r>
              <a:rPr lang="zh-CN" altLang="en-US" dirty="0">
                <a:latin typeface="Microsoft YaHei" panose="020B0503020204020204" pitchFamily="34" charset="-122"/>
                <a:ea typeface="Microsoft YaHei" panose="020B0503020204020204" pitchFamily="34" charset="-122"/>
              </a:rPr>
              <a:t> 拥抱云原生监控</a:t>
            </a:r>
            <a:endParaRPr lang="en-US" altLang="zh-CN" dirty="0">
              <a:latin typeface="Microsoft YaHei" panose="020B0503020204020204" pitchFamily="34" charset="-122"/>
              <a:ea typeface="Microsoft YaHei" panose="020B0503020204020204" pitchFamily="34" charset="-122"/>
            </a:endParaRPr>
          </a:p>
          <a:p>
            <a:pPr marL="285750" indent="-285750">
              <a:lnSpc>
                <a:spcPct val="20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上手实践</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9675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08940" y="386715"/>
            <a:ext cx="8941537" cy="707886"/>
          </a:xfrm>
          <a:prstGeom prst="rect">
            <a:avLst/>
          </a:prstGeom>
          <a:noFill/>
        </p:spPr>
        <p:txBody>
          <a:bodyPr wrap="square" rtlCol="0">
            <a:spAutoFit/>
          </a:bodyPr>
          <a:lstStyle/>
          <a:p>
            <a:pPr algn="l"/>
            <a:r>
              <a:rPr lang="zh-CN" altLang="en-US" sz="4000" dirty="0">
                <a:solidFill>
                  <a:srgbClr val="704AFD"/>
                </a:solidFill>
              </a:rPr>
              <a:t>上云之后，如何怎样保驾护航</a:t>
            </a:r>
            <a:endParaRPr lang="en-US" altLang="zh-CN" sz="4000" dirty="0">
              <a:solidFill>
                <a:srgbClr val="704AFD"/>
              </a:solidFill>
            </a:endParaRPr>
          </a:p>
        </p:txBody>
      </p:sp>
      <p:sp>
        <p:nvSpPr>
          <p:cNvPr id="3" name="TextBox 2">
            <a:extLst>
              <a:ext uri="{FF2B5EF4-FFF2-40B4-BE49-F238E27FC236}">
                <a16:creationId xmlns:a16="http://schemas.microsoft.com/office/drawing/2014/main" id="{5B2DDA7E-44B9-9A4A-9989-2168C82CA1AD}"/>
              </a:ext>
            </a:extLst>
          </p:cNvPr>
          <p:cNvSpPr txBox="1"/>
          <p:nvPr/>
        </p:nvSpPr>
        <p:spPr>
          <a:xfrm>
            <a:off x="408940" y="2196739"/>
            <a:ext cx="4628190" cy="4597862"/>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CN" dirty="0">
                <a:latin typeface="+mj-ea"/>
                <a:ea typeface="+mj-ea"/>
              </a:rPr>
              <a:t>基础设施</a:t>
            </a:r>
          </a:p>
          <a:p>
            <a:pPr marL="742950" lvl="1" indent="-285750">
              <a:lnSpc>
                <a:spcPct val="150000"/>
              </a:lnSpc>
              <a:buFont typeface="Arial" panose="020B0604020202020204" pitchFamily="34" charset="0"/>
              <a:buChar char="•"/>
            </a:pPr>
            <a:r>
              <a:rPr lang="zh-CN" altLang="en-US" dirty="0">
                <a:latin typeface="+mj-ea"/>
                <a:sym typeface="Wingdings" pitchFamily="2" charset="2"/>
              </a:rPr>
              <a:t>容器化</a:t>
            </a:r>
            <a:endParaRPr lang="en-CN" dirty="0">
              <a:latin typeface="+mj-ea"/>
              <a:ea typeface="+mj-ea"/>
            </a:endParaRPr>
          </a:p>
          <a:p>
            <a:pPr marL="742950" lvl="1" indent="-285750">
              <a:lnSpc>
                <a:spcPct val="150000"/>
              </a:lnSpc>
              <a:buFont typeface="Arial" panose="020B0604020202020204" pitchFamily="34" charset="0"/>
              <a:buChar char="•"/>
            </a:pPr>
            <a:r>
              <a:rPr lang="en-US" altLang="zh-CN" dirty="0">
                <a:latin typeface="+mj-ea"/>
                <a:ea typeface="+mj-ea"/>
              </a:rPr>
              <a:t>All</a:t>
            </a:r>
            <a:r>
              <a:rPr lang="zh-CN" altLang="en-US" dirty="0">
                <a:latin typeface="+mj-ea"/>
                <a:ea typeface="+mj-ea"/>
              </a:rPr>
              <a:t> </a:t>
            </a:r>
            <a:r>
              <a:rPr lang="en-US" altLang="zh-CN" dirty="0">
                <a:latin typeface="+mj-ea"/>
                <a:ea typeface="+mj-ea"/>
              </a:rPr>
              <a:t>in</a:t>
            </a:r>
            <a:r>
              <a:rPr lang="zh-CN" altLang="en-US" dirty="0">
                <a:latin typeface="+mj-ea"/>
                <a:ea typeface="+mj-ea"/>
              </a:rPr>
              <a:t> </a:t>
            </a:r>
            <a:r>
              <a:rPr lang="en-US" altLang="zh-CN" dirty="0">
                <a:latin typeface="+mj-ea"/>
                <a:ea typeface="+mj-ea"/>
              </a:rPr>
              <a:t>K</a:t>
            </a:r>
            <a:r>
              <a:rPr lang="en-CN" altLang="zh-CN" dirty="0">
                <a:latin typeface="+mj-ea"/>
                <a:ea typeface="+mj-ea"/>
              </a:rPr>
              <a:t>ubernetes </a:t>
            </a:r>
            <a:endParaRPr lang="en-CN" dirty="0">
              <a:latin typeface="+mj-ea"/>
              <a:ea typeface="+mj-ea"/>
            </a:endParaRPr>
          </a:p>
          <a:p>
            <a:pPr marL="285750" indent="-285750">
              <a:lnSpc>
                <a:spcPct val="150000"/>
              </a:lnSpc>
              <a:buFont typeface="Arial" panose="020B0604020202020204" pitchFamily="34" charset="0"/>
              <a:buChar char="•"/>
            </a:pPr>
            <a:r>
              <a:rPr lang="en-CN" dirty="0">
                <a:latin typeface="+mj-ea"/>
                <a:ea typeface="+mj-ea"/>
              </a:rPr>
              <a:t>应用架构</a:t>
            </a:r>
          </a:p>
          <a:p>
            <a:pPr marL="742950" lvl="1" indent="-285750">
              <a:lnSpc>
                <a:spcPct val="150000"/>
              </a:lnSpc>
              <a:buFont typeface="Arial" panose="020B0604020202020204" pitchFamily="34" charset="0"/>
              <a:buChar char="•"/>
            </a:pPr>
            <a:r>
              <a:rPr lang="zh-CN" altLang="en-US" dirty="0">
                <a:latin typeface="+mj-ea"/>
                <a:sym typeface="Wingdings" pitchFamily="2" charset="2"/>
              </a:rPr>
              <a:t>单体应用 </a:t>
            </a:r>
            <a:r>
              <a:rPr lang="en-US" altLang="zh-CN" dirty="0">
                <a:latin typeface="+mj-ea"/>
                <a:sym typeface="Wingdings" pitchFamily="2" charset="2"/>
              </a:rPr>
              <a:t></a:t>
            </a:r>
            <a:r>
              <a:rPr lang="zh-CN" altLang="en-US" dirty="0">
                <a:latin typeface="+mj-ea"/>
                <a:sym typeface="Wingdings" pitchFamily="2" charset="2"/>
              </a:rPr>
              <a:t> 微服务应用</a:t>
            </a:r>
            <a:endParaRPr lang="en-US" dirty="0">
              <a:latin typeface="+mj-ea"/>
              <a:ea typeface="+mj-ea"/>
            </a:endParaRPr>
          </a:p>
          <a:p>
            <a:pPr marL="742950" lvl="1" indent="-285750">
              <a:lnSpc>
                <a:spcPct val="150000"/>
              </a:lnSpc>
              <a:buFont typeface="Arial" panose="020B0604020202020204" pitchFamily="34" charset="0"/>
              <a:buChar char="•"/>
            </a:pPr>
            <a:r>
              <a:rPr lang="zh-CN" altLang="en-US" dirty="0">
                <a:latin typeface="+mj-ea"/>
                <a:sym typeface="Wingdings" pitchFamily="2" charset="2"/>
              </a:rPr>
              <a:t>紧耦合</a:t>
            </a:r>
            <a:r>
              <a:rPr lang="zh-CN" altLang="en-US" dirty="0">
                <a:latin typeface="+mj-ea"/>
                <a:ea typeface="+mj-ea"/>
              </a:rPr>
              <a:t> </a:t>
            </a:r>
            <a:r>
              <a:rPr lang="en-US" altLang="zh-CN" dirty="0">
                <a:latin typeface="+mj-ea"/>
                <a:ea typeface="+mj-ea"/>
                <a:sym typeface="Wingdings" pitchFamily="2" charset="2"/>
              </a:rPr>
              <a:t></a:t>
            </a:r>
            <a:r>
              <a:rPr lang="zh-CN" altLang="en-US" dirty="0">
                <a:latin typeface="+mj-ea"/>
                <a:ea typeface="+mj-ea"/>
                <a:sym typeface="Wingdings" pitchFamily="2" charset="2"/>
              </a:rPr>
              <a:t> 松耦合</a:t>
            </a:r>
            <a:endParaRPr lang="en-US" altLang="zh-CN" dirty="0">
              <a:latin typeface="+mj-ea"/>
              <a:ea typeface="+mj-ea"/>
              <a:sym typeface="Wingdings" pitchFamily="2" charset="2"/>
            </a:endParaRPr>
          </a:p>
          <a:p>
            <a:pPr marL="742950" lvl="1" indent="-285750">
              <a:lnSpc>
                <a:spcPct val="150000"/>
              </a:lnSpc>
              <a:buFont typeface="Arial" panose="020B0604020202020204" pitchFamily="34" charset="0"/>
              <a:buChar char="•"/>
            </a:pPr>
            <a:r>
              <a:rPr lang="zh-CN" altLang="en-US" dirty="0">
                <a:latin typeface="+mj-ea"/>
                <a:sym typeface="Wingdings" pitchFamily="2" charset="2"/>
              </a:rPr>
              <a:t>部署拓扑愈加复杂</a:t>
            </a:r>
            <a:endParaRPr lang="en-CN" dirty="0">
              <a:latin typeface="+mj-ea"/>
              <a:ea typeface="+mj-ea"/>
            </a:endParaRPr>
          </a:p>
          <a:p>
            <a:pPr marL="285750" indent="-285750">
              <a:lnSpc>
                <a:spcPct val="150000"/>
              </a:lnSpc>
              <a:buFont typeface="Arial" panose="020B0604020202020204" pitchFamily="34" charset="0"/>
              <a:buChar char="•"/>
            </a:pPr>
            <a:r>
              <a:rPr lang="en-CN" dirty="0">
                <a:latin typeface="+mj-ea"/>
                <a:ea typeface="+mj-ea"/>
              </a:rPr>
              <a:t>生命周期</a:t>
            </a:r>
          </a:p>
          <a:p>
            <a:pPr marL="742950" lvl="1" indent="-285750">
              <a:lnSpc>
                <a:spcPct val="150000"/>
              </a:lnSpc>
              <a:buFont typeface="Arial" panose="020B0604020202020204" pitchFamily="34" charset="0"/>
              <a:buChar char="•"/>
            </a:pPr>
            <a:r>
              <a:rPr lang="en-US" altLang="zh-CN" dirty="0">
                <a:latin typeface="+mj-ea"/>
                <a:ea typeface="+mj-ea"/>
              </a:rPr>
              <a:t>DevOps</a:t>
            </a:r>
            <a:r>
              <a:rPr lang="zh-CN" altLang="en-US" dirty="0">
                <a:latin typeface="+mj-ea"/>
                <a:ea typeface="+mj-ea"/>
              </a:rPr>
              <a:t> </a:t>
            </a:r>
            <a:r>
              <a:rPr lang="en-US" altLang="zh-CN" dirty="0">
                <a:latin typeface="+mj-ea"/>
                <a:ea typeface="+mj-ea"/>
              </a:rPr>
              <a:t>pipeline</a:t>
            </a:r>
          </a:p>
          <a:p>
            <a:pPr marL="742950" lvl="1" indent="-285750">
              <a:lnSpc>
                <a:spcPct val="150000"/>
              </a:lnSpc>
              <a:buFont typeface="Arial" panose="020B0604020202020204" pitchFamily="34" charset="0"/>
              <a:buChar char="•"/>
            </a:pPr>
            <a:r>
              <a:rPr lang="zh-CN" altLang="en-US" dirty="0">
                <a:latin typeface="+mj-ea"/>
                <a:sym typeface="Wingdings" pitchFamily="2" charset="2"/>
              </a:rPr>
              <a:t>发布周期频繁</a:t>
            </a:r>
            <a:r>
              <a:rPr lang="zh-CN" altLang="en-US" dirty="0">
                <a:latin typeface="+mj-ea"/>
                <a:ea typeface="+mj-ea"/>
              </a:rPr>
              <a:t>、迭代快</a:t>
            </a:r>
            <a:endParaRPr lang="en-US" altLang="zh-CN" dirty="0">
              <a:latin typeface="+mj-ea"/>
              <a:ea typeface="+mj-ea"/>
            </a:endParaRPr>
          </a:p>
          <a:p>
            <a:pPr marL="742950" lvl="1" indent="-285750">
              <a:lnSpc>
                <a:spcPct val="150000"/>
              </a:lnSpc>
              <a:buFont typeface="Arial" panose="020B0604020202020204" pitchFamily="34" charset="0"/>
              <a:buChar char="•"/>
            </a:pPr>
            <a:r>
              <a:rPr lang="zh-CN" altLang="en-US" dirty="0">
                <a:latin typeface="+mj-ea"/>
                <a:ea typeface="+mj-ea"/>
              </a:rPr>
              <a:t>灰度发布、发布策略愈加轻快、灵活</a:t>
            </a:r>
          </a:p>
        </p:txBody>
      </p:sp>
      <p:pic>
        <p:nvPicPr>
          <p:cNvPr id="6" name="Picture 2" descr="Image for post">
            <a:extLst>
              <a:ext uri="{FF2B5EF4-FFF2-40B4-BE49-F238E27FC236}">
                <a16:creationId xmlns:a16="http://schemas.microsoft.com/office/drawing/2014/main" id="{4AE50E1A-D4D3-BD4D-8818-7568BBDFAD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4543" y="2612278"/>
            <a:ext cx="5028517" cy="376678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AEB4BAC-EAC7-B041-8758-EA64627BEF98}"/>
              </a:ext>
            </a:extLst>
          </p:cNvPr>
          <p:cNvSpPr txBox="1"/>
          <p:nvPr/>
        </p:nvSpPr>
        <p:spPr>
          <a:xfrm>
            <a:off x="313253" y="1499497"/>
            <a:ext cx="11439350" cy="707886"/>
          </a:xfrm>
          <a:prstGeom prst="rect">
            <a:avLst/>
          </a:prstGeom>
          <a:noFill/>
        </p:spPr>
        <p:txBody>
          <a:bodyPr wrap="none" rtlCol="0">
            <a:spAutoFit/>
          </a:bodyPr>
          <a:lstStyle/>
          <a:p>
            <a:r>
              <a:rPr lang="zh-CN" altLang="en-US" sz="2000" dirty="0"/>
              <a:t>应用上云之后，我们的面对的场景愈加复杂，不论是在软件部署所需的基础设施，还是本身的应用</a:t>
            </a:r>
            <a:endParaRPr lang="en-US" altLang="zh-CN" sz="2000" dirty="0"/>
          </a:p>
          <a:p>
            <a:r>
              <a:rPr lang="zh-CN" altLang="en-US" sz="2000" dirty="0"/>
              <a:t>架构，以及对应的生命周期，都与上云前差异很大。</a:t>
            </a:r>
            <a:endParaRPr lang="en-CN" sz="2000" dirty="0"/>
          </a:p>
        </p:txBody>
      </p:sp>
      <p:pic>
        <p:nvPicPr>
          <p:cNvPr id="4098" name="Picture 2" descr="Arrow, right icon - Free download on Iconfinder">
            <a:extLst>
              <a:ext uri="{FF2B5EF4-FFF2-40B4-BE49-F238E27FC236}">
                <a16:creationId xmlns:a16="http://schemas.microsoft.com/office/drawing/2014/main" id="{E3AE2D92-7A39-974A-8A10-5076C672E3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5626" y="3266440"/>
            <a:ext cx="1910080" cy="191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6672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dissolve">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08940" y="386715"/>
            <a:ext cx="3819525" cy="706755"/>
          </a:xfrm>
          <a:prstGeom prst="rect">
            <a:avLst/>
          </a:prstGeom>
          <a:noFill/>
        </p:spPr>
        <p:txBody>
          <a:bodyPr wrap="square" rtlCol="0">
            <a:spAutoFit/>
          </a:bodyPr>
          <a:lstStyle/>
          <a:p>
            <a:pPr algn="l"/>
            <a:r>
              <a:rPr lang="zh-CN" altLang="en-US" sz="4000">
                <a:solidFill>
                  <a:srgbClr val="704AFD"/>
                </a:solidFill>
              </a:rPr>
              <a:t>可观测性</a:t>
            </a:r>
            <a:endParaRPr lang="en-US" altLang="zh-CN" sz="4000" dirty="0">
              <a:solidFill>
                <a:srgbClr val="704AFD"/>
              </a:solidFill>
            </a:endParaRPr>
          </a:p>
        </p:txBody>
      </p:sp>
      <p:pic>
        <p:nvPicPr>
          <p:cNvPr id="3078" name="Picture 6">
            <a:extLst>
              <a:ext uri="{FF2B5EF4-FFF2-40B4-BE49-F238E27FC236}">
                <a16:creationId xmlns:a16="http://schemas.microsoft.com/office/drawing/2014/main" id="{37641056-CFA5-C941-8A6C-FC09A4C936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7265" y="2235680"/>
            <a:ext cx="5574443" cy="209041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2AE3AEE-CF84-114A-B197-17F144B80C84}"/>
              </a:ext>
            </a:extLst>
          </p:cNvPr>
          <p:cNvPicPr>
            <a:picLocks noChangeAspect="1"/>
          </p:cNvPicPr>
          <p:nvPr/>
        </p:nvPicPr>
        <p:blipFill>
          <a:blip r:embed="rId4"/>
          <a:stretch>
            <a:fillRect/>
          </a:stretch>
        </p:blipFill>
        <p:spPr>
          <a:xfrm>
            <a:off x="9941708" y="1638058"/>
            <a:ext cx="1273281" cy="2688038"/>
          </a:xfrm>
          <a:prstGeom prst="rect">
            <a:avLst/>
          </a:prstGeom>
        </p:spPr>
      </p:pic>
      <p:pic>
        <p:nvPicPr>
          <p:cNvPr id="3080" name="Picture 8" descr="沪打浦路隧道、人民路隧道交通恢复正常-浦路隧道拥堵人民路上海路树木击倒积水政局曹磊-上海频道-东方网">
            <a:extLst>
              <a:ext uri="{FF2B5EF4-FFF2-40B4-BE49-F238E27FC236}">
                <a16:creationId xmlns:a16="http://schemas.microsoft.com/office/drawing/2014/main" id="{150990C3-0CC2-7444-A632-058C0EDD30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240" y="1691092"/>
            <a:ext cx="4128924" cy="263500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EAEDE9D-9120-0E42-B5C4-3B91F8EC5548}"/>
              </a:ext>
            </a:extLst>
          </p:cNvPr>
          <p:cNvSpPr/>
          <p:nvPr/>
        </p:nvSpPr>
        <p:spPr>
          <a:xfrm>
            <a:off x="254240" y="5166908"/>
            <a:ext cx="10960749" cy="1200329"/>
          </a:xfrm>
          <a:prstGeom prst="rect">
            <a:avLst/>
          </a:prstGeom>
        </p:spPr>
        <p:txBody>
          <a:bodyPr wrap="square">
            <a:spAutoFit/>
          </a:bodyPr>
          <a:lstStyle/>
          <a:p>
            <a:pPr lvl="0">
              <a:defRPr/>
            </a:pPr>
            <a:r>
              <a:rPr lang="zh-CN" altLang="en-US" dirty="0">
                <a:latin typeface="+mn-ea"/>
              </a:rPr>
              <a:t>早在软件行业之外，可观测性在我们的生活中已应用在生活的方方面面。因为交通行业大数据的发展，我们能够实时「看见」道路交通情况，进而更好的选择交通出行方式；因为医学的大力发展</a:t>
            </a:r>
            <a:r>
              <a:rPr lang="en-US" altLang="zh-CN" dirty="0">
                <a:latin typeface="+mn-ea"/>
              </a:rPr>
              <a:t>(</a:t>
            </a:r>
            <a:r>
              <a:rPr lang="zh-CN" altLang="en-US" dirty="0">
                <a:latin typeface="+mn-ea"/>
              </a:rPr>
              <a:t>胃镜、</a:t>
            </a:r>
            <a:r>
              <a:rPr lang="en-US" altLang="zh-CN" dirty="0">
                <a:latin typeface="+mn-ea"/>
              </a:rPr>
              <a:t>B</a:t>
            </a:r>
            <a:r>
              <a:rPr lang="zh-CN" altLang="en-US" dirty="0">
                <a:latin typeface="+mn-ea"/>
              </a:rPr>
              <a:t>超、</a:t>
            </a:r>
            <a:r>
              <a:rPr lang="en-US" altLang="zh-CN" dirty="0">
                <a:latin typeface="+mn-ea"/>
              </a:rPr>
              <a:t>CT</a:t>
            </a:r>
            <a:r>
              <a:rPr lang="zh-CN" altLang="en-US" dirty="0">
                <a:latin typeface="+mn-ea"/>
              </a:rPr>
              <a:t>、核磁共振</a:t>
            </a:r>
            <a:r>
              <a:rPr lang="en-US" altLang="zh-CN" dirty="0">
                <a:latin typeface="+mn-ea"/>
              </a:rPr>
              <a:t>)</a:t>
            </a:r>
            <a:r>
              <a:rPr lang="zh-CN" altLang="en-US" dirty="0">
                <a:latin typeface="+mn-ea"/>
              </a:rPr>
              <a:t>，我们不仅能通过望闻问切，还能真实的「看见」我们身体的内部状态，从而才能得出正确的判断。</a:t>
            </a:r>
            <a:endParaRPr lang="en-CN" dirty="0">
              <a:latin typeface="+mn-ea"/>
            </a:endParaRPr>
          </a:p>
          <a:p>
            <a:endParaRPr lang="en-CN" dirty="0"/>
          </a:p>
        </p:txBody>
      </p:sp>
    </p:spTree>
    <p:extLst>
      <p:ext uri="{BB962C8B-B14F-4D97-AF65-F5344CB8AC3E}">
        <p14:creationId xmlns:p14="http://schemas.microsoft.com/office/powerpoint/2010/main" val="391711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08940" y="386715"/>
            <a:ext cx="3819525" cy="707886"/>
          </a:xfrm>
          <a:prstGeom prst="rect">
            <a:avLst/>
          </a:prstGeom>
          <a:noFill/>
        </p:spPr>
        <p:txBody>
          <a:bodyPr wrap="square" rtlCol="0">
            <a:spAutoFit/>
          </a:bodyPr>
          <a:lstStyle/>
          <a:p>
            <a:pPr algn="l"/>
            <a:r>
              <a:rPr lang="zh-CN" altLang="en-US" sz="4000" dirty="0">
                <a:solidFill>
                  <a:srgbClr val="704AFD"/>
                </a:solidFill>
              </a:rPr>
              <a:t>云原生可观测性</a:t>
            </a:r>
            <a:endParaRPr lang="en-US" altLang="zh-CN" sz="4000" dirty="0">
              <a:solidFill>
                <a:srgbClr val="704AFD"/>
              </a:solidFill>
            </a:endParaRPr>
          </a:p>
        </p:txBody>
      </p:sp>
      <p:pic>
        <p:nvPicPr>
          <p:cNvPr id="6146" name="Picture 2" descr="The difference between Event Logging and Tracing in Observability">
            <a:extLst>
              <a:ext uri="{FF2B5EF4-FFF2-40B4-BE49-F238E27FC236}">
                <a16:creationId xmlns:a16="http://schemas.microsoft.com/office/drawing/2014/main" id="{FF9A6CC6-A659-6F44-82A0-085E2544B1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941" y="2570480"/>
            <a:ext cx="5923788" cy="35052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for post">
            <a:extLst>
              <a:ext uri="{FF2B5EF4-FFF2-40B4-BE49-F238E27FC236}">
                <a16:creationId xmlns:a16="http://schemas.microsoft.com/office/drawing/2014/main" id="{DFEC3988-2692-3D41-AD3A-988261A39D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9151" y="4331871"/>
            <a:ext cx="3332128" cy="236666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47DB35E-E578-A249-BA26-0FE6F28309F1}"/>
              </a:ext>
            </a:extLst>
          </p:cNvPr>
          <p:cNvSpPr txBox="1"/>
          <p:nvPr/>
        </p:nvSpPr>
        <p:spPr>
          <a:xfrm>
            <a:off x="701040" y="1524000"/>
            <a:ext cx="7859844" cy="369332"/>
          </a:xfrm>
          <a:prstGeom prst="rect">
            <a:avLst/>
          </a:prstGeom>
          <a:noFill/>
        </p:spPr>
        <p:txBody>
          <a:bodyPr wrap="none" rtlCol="0">
            <a:spAutoFit/>
          </a:bodyPr>
          <a:lstStyle/>
          <a:p>
            <a:r>
              <a:rPr lang="zh-CN" altLang="en-US" dirty="0"/>
              <a:t>云原生可观测性由指标、日志、跟踪构建而成</a:t>
            </a:r>
            <a:r>
              <a:rPr lang="en-US" altLang="zh-CN" dirty="0"/>
              <a:t>,</a:t>
            </a:r>
            <a:r>
              <a:rPr lang="zh-CN" altLang="en-US" dirty="0"/>
              <a:t>逐渐递进，透过现象看本质。</a:t>
            </a:r>
            <a:endParaRPr lang="en-CN" dirty="0"/>
          </a:p>
        </p:txBody>
      </p:sp>
      <p:pic>
        <p:nvPicPr>
          <p:cNvPr id="6150" name="Picture 6" descr="冰山模型可解釋外顯特質及內隱特質">
            <a:extLst>
              <a:ext uri="{FF2B5EF4-FFF2-40B4-BE49-F238E27FC236}">
                <a16:creationId xmlns:a16="http://schemas.microsoft.com/office/drawing/2014/main" id="{A3548A2E-6258-C846-87B7-3D39162EA1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79151" y="2042160"/>
            <a:ext cx="3332128" cy="2172371"/>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Arrow icon - Free download on Iconfinder">
            <a:extLst>
              <a:ext uri="{FF2B5EF4-FFF2-40B4-BE49-F238E27FC236}">
                <a16:creationId xmlns:a16="http://schemas.microsoft.com/office/drawing/2014/main" id="{0CD772C8-A95E-9145-9305-2BA8699E23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60640" y="3719231"/>
            <a:ext cx="990600" cy="990600"/>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a:extLst>
              <a:ext uri="{FF2B5EF4-FFF2-40B4-BE49-F238E27FC236}">
                <a16:creationId xmlns:a16="http://schemas.microsoft.com/office/drawing/2014/main" id="{25329F1C-413E-6C41-A903-4C5E6EA370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4910" y="2570480"/>
            <a:ext cx="633561" cy="633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8967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154"/>
                                        </p:tgtEl>
                                        <p:attrNameLst>
                                          <p:attrName>style.visibility</p:attrName>
                                        </p:attrNameLst>
                                      </p:cBhvr>
                                      <p:to>
                                        <p:strVal val="visible"/>
                                      </p:to>
                                    </p:set>
                                    <p:animEffect transition="in" filter="dissolve">
                                      <p:cBhvr>
                                        <p:cTn id="7" dur="500"/>
                                        <p:tgtEl>
                                          <p:spTgt spid="615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150"/>
                                        </p:tgtEl>
                                        <p:attrNameLst>
                                          <p:attrName>style.visibility</p:attrName>
                                        </p:attrNameLst>
                                      </p:cBhvr>
                                      <p:to>
                                        <p:strVal val="visible"/>
                                      </p:to>
                                    </p:set>
                                    <p:animEffect transition="in" filter="wipe(down)">
                                      <p:cBhvr>
                                        <p:cTn id="12" dur="500"/>
                                        <p:tgtEl>
                                          <p:spTgt spid="6150"/>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6148"/>
                                        </p:tgtEl>
                                        <p:attrNameLst>
                                          <p:attrName>style.visibility</p:attrName>
                                        </p:attrNameLst>
                                      </p:cBhvr>
                                      <p:to>
                                        <p:strVal val="visible"/>
                                      </p:to>
                                    </p:set>
                                    <p:animEffect transition="in" filter="wheel(1)">
                                      <p:cBhvr>
                                        <p:cTn id="17" dur="2000"/>
                                        <p:tgtEl>
                                          <p:spTgt spid="614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158"/>
                                        </p:tgtEl>
                                        <p:attrNameLst>
                                          <p:attrName>style.visibility</p:attrName>
                                        </p:attrNameLst>
                                      </p:cBhvr>
                                      <p:to>
                                        <p:strVal val="visible"/>
                                      </p:to>
                                    </p:set>
                                    <p:animEffect transition="in" filter="wipe(down)">
                                      <p:cBhvr>
                                        <p:cTn id="22" dur="500"/>
                                        <p:tgtEl>
                                          <p:spTgt spid="6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08940" y="386715"/>
            <a:ext cx="3819525" cy="707886"/>
          </a:xfrm>
          <a:prstGeom prst="rect">
            <a:avLst/>
          </a:prstGeom>
          <a:noFill/>
        </p:spPr>
        <p:txBody>
          <a:bodyPr wrap="square" rtlCol="0">
            <a:spAutoFit/>
          </a:bodyPr>
          <a:lstStyle/>
          <a:p>
            <a:r>
              <a:rPr lang="zh-CN" altLang="en-US" sz="4000" dirty="0">
                <a:solidFill>
                  <a:srgbClr val="704AFD"/>
                </a:solidFill>
              </a:rPr>
              <a:t>云原生监控</a:t>
            </a:r>
            <a:endParaRPr lang="en-US" altLang="zh-CN" sz="4000" dirty="0">
              <a:solidFill>
                <a:srgbClr val="704AFD"/>
              </a:solidFill>
            </a:endParaRPr>
          </a:p>
        </p:txBody>
      </p:sp>
      <p:sp>
        <p:nvSpPr>
          <p:cNvPr id="2" name="Rectangle 1">
            <a:extLst>
              <a:ext uri="{FF2B5EF4-FFF2-40B4-BE49-F238E27FC236}">
                <a16:creationId xmlns:a16="http://schemas.microsoft.com/office/drawing/2014/main" id="{A6A186DF-250C-084A-8215-2F63FBFAEDDA}"/>
              </a:ext>
            </a:extLst>
          </p:cNvPr>
          <p:cNvSpPr/>
          <p:nvPr/>
        </p:nvSpPr>
        <p:spPr>
          <a:xfrm>
            <a:off x="469100" y="2298035"/>
            <a:ext cx="9964420" cy="400110"/>
          </a:xfrm>
          <a:prstGeom prst="rect">
            <a:avLst/>
          </a:prstGeom>
        </p:spPr>
        <p:txBody>
          <a:bodyPr wrap="square">
            <a:spAutoFit/>
          </a:bodyPr>
          <a:lstStyle/>
          <a:p>
            <a:r>
              <a:rPr lang="zh-CN" altLang="en-US" sz="2000" b="1" dirty="0">
                <a:solidFill>
                  <a:srgbClr val="646464"/>
                </a:solidFill>
                <a:latin typeface="-apple-system"/>
              </a:rPr>
              <a:t>监控</a:t>
            </a:r>
            <a:r>
              <a:rPr lang="en-US" altLang="zh-CN" sz="2000" b="1" dirty="0">
                <a:solidFill>
                  <a:srgbClr val="646464"/>
                </a:solidFill>
                <a:latin typeface="-apple-system"/>
              </a:rPr>
              <a:t>:</a:t>
            </a:r>
            <a:r>
              <a:rPr lang="zh-CN" altLang="en-US" sz="2000" b="1" dirty="0">
                <a:solidFill>
                  <a:srgbClr val="646464"/>
                </a:solidFill>
                <a:latin typeface="-apple-system"/>
              </a:rPr>
              <a:t> 观察并检查一段时间内某事物的进度或质量</a:t>
            </a:r>
            <a:r>
              <a:rPr lang="en-US" altLang="zh-CN" sz="2000" b="1" dirty="0">
                <a:solidFill>
                  <a:srgbClr val="646464"/>
                </a:solidFill>
                <a:latin typeface="-apple-system"/>
              </a:rPr>
              <a:t>; </a:t>
            </a:r>
            <a:r>
              <a:rPr lang="zh-CN" altLang="en-US" sz="2000" b="1" dirty="0">
                <a:solidFill>
                  <a:srgbClr val="646464"/>
                </a:solidFill>
                <a:latin typeface="-apple-system"/>
              </a:rPr>
              <a:t>继续进行系统审查，保持定期监督。</a:t>
            </a:r>
            <a:endParaRPr lang="en-CN" sz="2000" b="1" dirty="0"/>
          </a:p>
        </p:txBody>
      </p:sp>
      <p:sp>
        <p:nvSpPr>
          <p:cNvPr id="4" name="TextBox 3">
            <a:extLst>
              <a:ext uri="{FF2B5EF4-FFF2-40B4-BE49-F238E27FC236}">
                <a16:creationId xmlns:a16="http://schemas.microsoft.com/office/drawing/2014/main" id="{A959B4FD-7D83-D94E-8AE2-0394FFDB48D3}"/>
              </a:ext>
            </a:extLst>
          </p:cNvPr>
          <p:cNvSpPr txBox="1"/>
          <p:nvPr/>
        </p:nvSpPr>
        <p:spPr>
          <a:xfrm>
            <a:off x="469100" y="3032235"/>
            <a:ext cx="11469807" cy="707886"/>
          </a:xfrm>
          <a:prstGeom prst="rect">
            <a:avLst/>
          </a:prstGeom>
          <a:noFill/>
        </p:spPr>
        <p:txBody>
          <a:bodyPr wrap="none" rtlCol="0">
            <a:spAutoFit/>
          </a:bodyPr>
          <a:lstStyle/>
          <a:p>
            <a:r>
              <a:rPr lang="zh-CN" altLang="en-US" sz="2000" dirty="0"/>
              <a:t>云原生场景下的监控亦是如此。同时也应该具备更多的特性解决云原生场景下的问题，实现对平台、</a:t>
            </a:r>
            <a:endParaRPr lang="en-US" altLang="zh-CN" sz="2000" dirty="0"/>
          </a:p>
          <a:p>
            <a:r>
              <a:rPr lang="zh-CN" altLang="en-US" sz="2000" dirty="0"/>
              <a:t>基础设施、中间件、应用服务等多层级的资源全方面的监控，以人为中心、对开发者相对友好</a:t>
            </a:r>
            <a:endParaRPr lang="en-CN" sz="2000" dirty="0"/>
          </a:p>
        </p:txBody>
      </p:sp>
      <p:sp>
        <p:nvSpPr>
          <p:cNvPr id="8" name="文本框 6">
            <a:extLst>
              <a:ext uri="{FF2B5EF4-FFF2-40B4-BE49-F238E27FC236}">
                <a16:creationId xmlns:a16="http://schemas.microsoft.com/office/drawing/2014/main" id="{B391D7F5-2872-484D-9A26-16E8DC61BEB3}"/>
              </a:ext>
            </a:extLst>
          </p:cNvPr>
          <p:cNvSpPr txBox="1"/>
          <p:nvPr/>
        </p:nvSpPr>
        <p:spPr>
          <a:xfrm>
            <a:off x="3572384" y="5432250"/>
            <a:ext cx="205892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a:r>
              <a:rPr lang="en-US" altLang="zh-CN" sz="2000" b="1" dirty="0" err="1"/>
              <a:t>实时洞察</a:t>
            </a:r>
            <a:endParaRPr lang="en-US" altLang="zh-CN" sz="2000" b="1" dirty="0"/>
          </a:p>
        </p:txBody>
      </p:sp>
      <p:pic>
        <p:nvPicPr>
          <p:cNvPr id="9" name="图片 17" descr="图片包含 游戏机, 画&#10;&#10;已自动生成说明">
            <a:extLst>
              <a:ext uri="{FF2B5EF4-FFF2-40B4-BE49-F238E27FC236}">
                <a16:creationId xmlns:a16="http://schemas.microsoft.com/office/drawing/2014/main" id="{DEB56342-0409-ED42-B32E-1AF7F01BD3E0}"/>
              </a:ext>
            </a:extLst>
          </p:cNvPr>
          <p:cNvPicPr>
            <a:picLocks noChangeAspect="1"/>
          </p:cNvPicPr>
          <p:nvPr/>
        </p:nvPicPr>
        <p:blipFill>
          <a:blip r:embed="rId3"/>
          <a:stretch>
            <a:fillRect/>
          </a:stretch>
        </p:blipFill>
        <p:spPr>
          <a:xfrm>
            <a:off x="4106548" y="4380583"/>
            <a:ext cx="990600" cy="1022684"/>
          </a:xfrm>
          <a:prstGeom prst="rect">
            <a:avLst/>
          </a:prstGeom>
        </p:spPr>
      </p:pic>
      <p:sp>
        <p:nvSpPr>
          <p:cNvPr id="10" name="文本框 2">
            <a:extLst>
              <a:ext uri="{FF2B5EF4-FFF2-40B4-BE49-F238E27FC236}">
                <a16:creationId xmlns:a16="http://schemas.microsoft.com/office/drawing/2014/main" id="{B985F4C5-DEC6-4840-BFC9-0C80AD07FAAC}"/>
              </a:ext>
            </a:extLst>
          </p:cNvPr>
          <p:cNvSpPr txBox="1"/>
          <p:nvPr/>
        </p:nvSpPr>
        <p:spPr>
          <a:xfrm>
            <a:off x="962014" y="5464774"/>
            <a:ext cx="1910996"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a:r>
              <a:rPr lang="zh-CN" sz="2000" b="1" dirty="0">
                <a:latin typeface="Calibri" panose="020F0502020204030204" pitchFamily="34" charset="0"/>
                <a:cs typeface="Calibri" panose="020F0502020204030204" pitchFamily="34" charset="0"/>
              </a:rPr>
              <a:t>开箱</a:t>
            </a:r>
            <a:r>
              <a:rPr lang="zh-CN" altLang="en-US" sz="2000" b="1" dirty="0">
                <a:latin typeface="Calibri" panose="020F0502020204030204" pitchFamily="34" charset="0"/>
                <a:cs typeface="Calibri" panose="020F0502020204030204" pitchFamily="34" charset="0"/>
              </a:rPr>
              <a:t>即用</a:t>
            </a:r>
            <a:endParaRPr lang="en-US" altLang="zh-CN" sz="2000" b="1" dirty="0">
              <a:latin typeface="Calibri" panose="020F0502020204030204" pitchFamily="34" charset="0"/>
              <a:cs typeface="Calibri" panose="020F0502020204030204" pitchFamily="34" charset="0"/>
            </a:endParaRPr>
          </a:p>
        </p:txBody>
      </p:sp>
      <p:pic>
        <p:nvPicPr>
          <p:cNvPr id="11" name="图片 16" descr="图片包含 游戏机, 画&#10;&#10;已自动生成说明">
            <a:extLst>
              <a:ext uri="{FF2B5EF4-FFF2-40B4-BE49-F238E27FC236}">
                <a16:creationId xmlns:a16="http://schemas.microsoft.com/office/drawing/2014/main" id="{0307E757-31F6-3B43-8FE0-B4DE25C102DC}"/>
              </a:ext>
            </a:extLst>
          </p:cNvPr>
          <p:cNvPicPr>
            <a:picLocks noChangeAspect="1"/>
          </p:cNvPicPr>
          <p:nvPr/>
        </p:nvPicPr>
        <p:blipFill>
          <a:blip r:embed="rId4"/>
          <a:stretch>
            <a:fillRect/>
          </a:stretch>
        </p:blipFill>
        <p:spPr>
          <a:xfrm>
            <a:off x="1404666" y="4509733"/>
            <a:ext cx="1025693" cy="878306"/>
          </a:xfrm>
          <a:prstGeom prst="rect">
            <a:avLst/>
          </a:prstGeom>
        </p:spPr>
      </p:pic>
      <p:sp>
        <p:nvSpPr>
          <p:cNvPr id="12" name="文本框 8">
            <a:extLst>
              <a:ext uri="{FF2B5EF4-FFF2-40B4-BE49-F238E27FC236}">
                <a16:creationId xmlns:a16="http://schemas.microsoft.com/office/drawing/2014/main" id="{18E7D44D-6EF9-2249-B4D3-A0D2225812A0}"/>
              </a:ext>
            </a:extLst>
          </p:cNvPr>
          <p:cNvSpPr txBox="1"/>
          <p:nvPr/>
        </p:nvSpPr>
        <p:spPr>
          <a:xfrm>
            <a:off x="6106731" y="5464774"/>
            <a:ext cx="205892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a:r>
              <a:rPr lang="en-US" altLang="zh-CN" sz="2000" b="1" dirty="0" err="1"/>
              <a:t>智能告警</a:t>
            </a:r>
            <a:endParaRPr lang="en-US" altLang="zh-CN" sz="2000" b="1" dirty="0"/>
          </a:p>
        </p:txBody>
      </p:sp>
      <p:pic>
        <p:nvPicPr>
          <p:cNvPr id="13" name="图片 19" descr="图片包含 游戏机, 标志, 钟表&#10;&#10;已自动生成说明">
            <a:extLst>
              <a:ext uri="{FF2B5EF4-FFF2-40B4-BE49-F238E27FC236}">
                <a16:creationId xmlns:a16="http://schemas.microsoft.com/office/drawing/2014/main" id="{A76DF94F-83B6-9D45-8F3E-5E3F63902967}"/>
              </a:ext>
            </a:extLst>
          </p:cNvPr>
          <p:cNvPicPr>
            <a:picLocks noChangeAspect="1"/>
          </p:cNvPicPr>
          <p:nvPr/>
        </p:nvPicPr>
        <p:blipFill>
          <a:blip r:embed="rId5"/>
          <a:stretch>
            <a:fillRect/>
          </a:stretch>
        </p:blipFill>
        <p:spPr>
          <a:xfrm>
            <a:off x="6721106" y="4422798"/>
            <a:ext cx="830179" cy="878306"/>
          </a:xfrm>
          <a:prstGeom prst="rect">
            <a:avLst/>
          </a:prstGeom>
        </p:spPr>
      </p:pic>
      <p:sp>
        <p:nvSpPr>
          <p:cNvPr id="14" name="文本框 12">
            <a:extLst>
              <a:ext uri="{FF2B5EF4-FFF2-40B4-BE49-F238E27FC236}">
                <a16:creationId xmlns:a16="http://schemas.microsoft.com/office/drawing/2014/main" id="{C5992BD9-B189-4247-81B6-09B9A519D7A0}"/>
              </a:ext>
            </a:extLst>
          </p:cNvPr>
          <p:cNvSpPr txBox="1"/>
          <p:nvPr/>
        </p:nvSpPr>
        <p:spPr>
          <a:xfrm>
            <a:off x="8410454" y="5464773"/>
            <a:ext cx="3128210"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a:r>
              <a:rPr lang="zh-CN" altLang="en-CN" sz="2000" b="1" dirty="0"/>
              <a:t>接入友好</a:t>
            </a:r>
            <a:r>
              <a:rPr lang="zh-CN" altLang="en-US" sz="2000" b="1" dirty="0"/>
              <a:t>、</a:t>
            </a:r>
            <a:r>
              <a:rPr lang="en-US" altLang="zh-CN" sz="2000" b="1" dirty="0" err="1"/>
              <a:t>生态兼容</a:t>
            </a:r>
            <a:endParaRPr lang="en-US" altLang="zh-CN" sz="2000" b="1" dirty="0"/>
          </a:p>
        </p:txBody>
      </p:sp>
      <p:pic>
        <p:nvPicPr>
          <p:cNvPr id="15" name="图片 21" descr="图片包含 游戏机, 画&#10;&#10;已自动生成说明">
            <a:extLst>
              <a:ext uri="{FF2B5EF4-FFF2-40B4-BE49-F238E27FC236}">
                <a16:creationId xmlns:a16="http://schemas.microsoft.com/office/drawing/2014/main" id="{7970A512-C506-3A44-A9C4-66D8D65805CE}"/>
              </a:ext>
            </a:extLst>
          </p:cNvPr>
          <p:cNvPicPr>
            <a:picLocks noChangeAspect="1"/>
          </p:cNvPicPr>
          <p:nvPr/>
        </p:nvPicPr>
        <p:blipFill>
          <a:blip r:embed="rId6"/>
          <a:stretch>
            <a:fillRect/>
          </a:stretch>
        </p:blipFill>
        <p:spPr>
          <a:xfrm>
            <a:off x="9423111" y="4426046"/>
            <a:ext cx="1102896" cy="1038728"/>
          </a:xfrm>
          <a:prstGeom prst="rect">
            <a:avLst/>
          </a:prstGeom>
        </p:spPr>
      </p:pic>
      <p:pic>
        <p:nvPicPr>
          <p:cNvPr id="16" name="Picture 14">
            <a:extLst>
              <a:ext uri="{FF2B5EF4-FFF2-40B4-BE49-F238E27FC236}">
                <a16:creationId xmlns:a16="http://schemas.microsoft.com/office/drawing/2014/main" id="{3E1F6EB0-7060-7848-A9FE-CB4F99EBC9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8940" y="1595350"/>
            <a:ext cx="633561" cy="633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907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08940" y="386715"/>
            <a:ext cx="3819525" cy="706755"/>
          </a:xfrm>
          <a:prstGeom prst="rect">
            <a:avLst/>
          </a:prstGeom>
          <a:noFill/>
        </p:spPr>
        <p:txBody>
          <a:bodyPr wrap="square" rtlCol="0">
            <a:spAutoFit/>
          </a:bodyPr>
          <a:lstStyle/>
          <a:p>
            <a:r>
              <a:rPr lang="en-US" altLang="zh-CN" sz="4000" dirty="0">
                <a:solidFill>
                  <a:srgbClr val="704AFD"/>
                </a:solidFill>
              </a:rPr>
              <a:t>Prometheus</a:t>
            </a:r>
          </a:p>
        </p:txBody>
      </p:sp>
      <p:pic>
        <p:nvPicPr>
          <p:cNvPr id="3" name="Picture 2">
            <a:extLst>
              <a:ext uri="{FF2B5EF4-FFF2-40B4-BE49-F238E27FC236}">
                <a16:creationId xmlns:a16="http://schemas.microsoft.com/office/drawing/2014/main" id="{C5966DA1-DA3E-8E41-943F-08841BB1BF5F}"/>
              </a:ext>
            </a:extLst>
          </p:cNvPr>
          <p:cNvPicPr>
            <a:picLocks noChangeAspect="1"/>
          </p:cNvPicPr>
          <p:nvPr/>
        </p:nvPicPr>
        <p:blipFill>
          <a:blip r:embed="rId3"/>
          <a:stretch>
            <a:fillRect/>
          </a:stretch>
        </p:blipFill>
        <p:spPr>
          <a:xfrm>
            <a:off x="2300797" y="1702365"/>
            <a:ext cx="7590406" cy="4554244"/>
          </a:xfrm>
          <a:prstGeom prst="rect">
            <a:avLst/>
          </a:prstGeom>
        </p:spPr>
      </p:pic>
      <p:sp>
        <p:nvSpPr>
          <p:cNvPr id="2" name="Rounded Rectangle 1">
            <a:extLst>
              <a:ext uri="{FF2B5EF4-FFF2-40B4-BE49-F238E27FC236}">
                <a16:creationId xmlns:a16="http://schemas.microsoft.com/office/drawing/2014/main" id="{A05E103E-A773-8D47-A400-F6016F4E06FE}"/>
              </a:ext>
            </a:extLst>
          </p:cNvPr>
          <p:cNvSpPr/>
          <p:nvPr/>
        </p:nvSpPr>
        <p:spPr>
          <a:xfrm>
            <a:off x="2374362" y="1781093"/>
            <a:ext cx="1609242" cy="4230094"/>
          </a:xfrm>
          <a:custGeom>
            <a:avLst/>
            <a:gdLst>
              <a:gd name="connsiteX0" fmla="*/ 0 w 1609242"/>
              <a:gd name="connsiteY0" fmla="*/ 268212 h 4230094"/>
              <a:gd name="connsiteX1" fmla="*/ 268212 w 1609242"/>
              <a:gd name="connsiteY1" fmla="*/ 0 h 4230094"/>
              <a:gd name="connsiteX2" fmla="*/ 826077 w 1609242"/>
              <a:gd name="connsiteY2" fmla="*/ 0 h 4230094"/>
              <a:gd name="connsiteX3" fmla="*/ 1341030 w 1609242"/>
              <a:gd name="connsiteY3" fmla="*/ 0 h 4230094"/>
              <a:gd name="connsiteX4" fmla="*/ 1609242 w 1609242"/>
              <a:gd name="connsiteY4" fmla="*/ 268212 h 4230094"/>
              <a:gd name="connsiteX5" fmla="*/ 1609242 w 1609242"/>
              <a:gd name="connsiteY5" fmla="*/ 809950 h 4230094"/>
              <a:gd name="connsiteX6" fmla="*/ 1609242 w 1609242"/>
              <a:gd name="connsiteY6" fmla="*/ 1499435 h 4230094"/>
              <a:gd name="connsiteX7" fmla="*/ 1609242 w 1609242"/>
              <a:gd name="connsiteY7" fmla="*/ 2041174 h 4230094"/>
              <a:gd name="connsiteX8" fmla="*/ 1609242 w 1609242"/>
              <a:gd name="connsiteY8" fmla="*/ 2730659 h 4230094"/>
              <a:gd name="connsiteX9" fmla="*/ 1609242 w 1609242"/>
              <a:gd name="connsiteY9" fmla="*/ 3235460 h 4230094"/>
              <a:gd name="connsiteX10" fmla="*/ 1609242 w 1609242"/>
              <a:gd name="connsiteY10" fmla="*/ 3961882 h 4230094"/>
              <a:gd name="connsiteX11" fmla="*/ 1341030 w 1609242"/>
              <a:gd name="connsiteY11" fmla="*/ 4230094 h 4230094"/>
              <a:gd name="connsiteX12" fmla="*/ 836806 w 1609242"/>
              <a:gd name="connsiteY12" fmla="*/ 4230094 h 4230094"/>
              <a:gd name="connsiteX13" fmla="*/ 268212 w 1609242"/>
              <a:gd name="connsiteY13" fmla="*/ 4230094 h 4230094"/>
              <a:gd name="connsiteX14" fmla="*/ 0 w 1609242"/>
              <a:gd name="connsiteY14" fmla="*/ 3961882 h 4230094"/>
              <a:gd name="connsiteX15" fmla="*/ 0 w 1609242"/>
              <a:gd name="connsiteY15" fmla="*/ 3309334 h 4230094"/>
              <a:gd name="connsiteX16" fmla="*/ 0 w 1609242"/>
              <a:gd name="connsiteY16" fmla="*/ 2693722 h 4230094"/>
              <a:gd name="connsiteX17" fmla="*/ 0 w 1609242"/>
              <a:gd name="connsiteY17" fmla="*/ 2188920 h 4230094"/>
              <a:gd name="connsiteX18" fmla="*/ 0 w 1609242"/>
              <a:gd name="connsiteY18" fmla="*/ 1647182 h 4230094"/>
              <a:gd name="connsiteX19" fmla="*/ 0 w 1609242"/>
              <a:gd name="connsiteY19" fmla="*/ 957697 h 4230094"/>
              <a:gd name="connsiteX20" fmla="*/ 0 w 1609242"/>
              <a:gd name="connsiteY20" fmla="*/ 268212 h 4230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09242" h="4230094" extrusionOk="0">
                <a:moveTo>
                  <a:pt x="0" y="268212"/>
                </a:moveTo>
                <a:cubicBezTo>
                  <a:pt x="-11104" y="113234"/>
                  <a:pt x="116226" y="1448"/>
                  <a:pt x="268212" y="0"/>
                </a:cubicBezTo>
                <a:cubicBezTo>
                  <a:pt x="437513" y="-26361"/>
                  <a:pt x="564472" y="9259"/>
                  <a:pt x="826077" y="0"/>
                </a:cubicBezTo>
                <a:cubicBezTo>
                  <a:pt x="1087683" y="-9259"/>
                  <a:pt x="1194347" y="-17095"/>
                  <a:pt x="1341030" y="0"/>
                </a:cubicBezTo>
                <a:cubicBezTo>
                  <a:pt x="1470153" y="-10398"/>
                  <a:pt x="1640132" y="134842"/>
                  <a:pt x="1609242" y="268212"/>
                </a:cubicBezTo>
                <a:cubicBezTo>
                  <a:pt x="1628028" y="458394"/>
                  <a:pt x="1591039" y="578281"/>
                  <a:pt x="1609242" y="809950"/>
                </a:cubicBezTo>
                <a:cubicBezTo>
                  <a:pt x="1627445" y="1041619"/>
                  <a:pt x="1574777" y="1310145"/>
                  <a:pt x="1609242" y="1499435"/>
                </a:cubicBezTo>
                <a:cubicBezTo>
                  <a:pt x="1643707" y="1688726"/>
                  <a:pt x="1631547" y="1830837"/>
                  <a:pt x="1609242" y="2041174"/>
                </a:cubicBezTo>
                <a:cubicBezTo>
                  <a:pt x="1586937" y="2251511"/>
                  <a:pt x="1582011" y="2455060"/>
                  <a:pt x="1609242" y="2730659"/>
                </a:cubicBezTo>
                <a:cubicBezTo>
                  <a:pt x="1636473" y="3006259"/>
                  <a:pt x="1605760" y="3028131"/>
                  <a:pt x="1609242" y="3235460"/>
                </a:cubicBezTo>
                <a:cubicBezTo>
                  <a:pt x="1612724" y="3442789"/>
                  <a:pt x="1607742" y="3816085"/>
                  <a:pt x="1609242" y="3961882"/>
                </a:cubicBezTo>
                <a:cubicBezTo>
                  <a:pt x="1617896" y="4122893"/>
                  <a:pt x="1491601" y="4255384"/>
                  <a:pt x="1341030" y="4230094"/>
                </a:cubicBezTo>
                <a:cubicBezTo>
                  <a:pt x="1225545" y="4239760"/>
                  <a:pt x="1004694" y="4214415"/>
                  <a:pt x="836806" y="4230094"/>
                </a:cubicBezTo>
                <a:cubicBezTo>
                  <a:pt x="668918" y="4245773"/>
                  <a:pt x="533298" y="4212845"/>
                  <a:pt x="268212" y="4230094"/>
                </a:cubicBezTo>
                <a:cubicBezTo>
                  <a:pt x="102714" y="4232946"/>
                  <a:pt x="-5802" y="4106008"/>
                  <a:pt x="0" y="3961882"/>
                </a:cubicBezTo>
                <a:cubicBezTo>
                  <a:pt x="-24489" y="3724968"/>
                  <a:pt x="29973" y="3593274"/>
                  <a:pt x="0" y="3309334"/>
                </a:cubicBezTo>
                <a:cubicBezTo>
                  <a:pt x="-29973" y="3025394"/>
                  <a:pt x="20030" y="2917584"/>
                  <a:pt x="0" y="2693722"/>
                </a:cubicBezTo>
                <a:cubicBezTo>
                  <a:pt x="-20030" y="2469860"/>
                  <a:pt x="-4095" y="2396420"/>
                  <a:pt x="0" y="2188920"/>
                </a:cubicBezTo>
                <a:cubicBezTo>
                  <a:pt x="4095" y="1981420"/>
                  <a:pt x="7202" y="1818395"/>
                  <a:pt x="0" y="1647182"/>
                </a:cubicBezTo>
                <a:cubicBezTo>
                  <a:pt x="-7202" y="1475969"/>
                  <a:pt x="184" y="1137225"/>
                  <a:pt x="0" y="957697"/>
                </a:cubicBezTo>
                <a:cubicBezTo>
                  <a:pt x="-184" y="778170"/>
                  <a:pt x="25411" y="425400"/>
                  <a:pt x="0" y="268212"/>
                </a:cubicBezTo>
                <a:close/>
              </a:path>
            </a:pathLst>
          </a:custGeom>
          <a:noFill/>
          <a:ln w="19050">
            <a:solidFill>
              <a:schemeClr val="accent2"/>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6" name="Rounded Rectangle 5">
            <a:extLst>
              <a:ext uri="{FF2B5EF4-FFF2-40B4-BE49-F238E27FC236}">
                <a16:creationId xmlns:a16="http://schemas.microsoft.com/office/drawing/2014/main" id="{06EAD4AD-21CB-C44C-BA47-A32F2A77B012}"/>
              </a:ext>
            </a:extLst>
          </p:cNvPr>
          <p:cNvSpPr/>
          <p:nvPr/>
        </p:nvSpPr>
        <p:spPr>
          <a:xfrm>
            <a:off x="6899977" y="1781092"/>
            <a:ext cx="3064791" cy="1971923"/>
          </a:xfrm>
          <a:custGeom>
            <a:avLst/>
            <a:gdLst>
              <a:gd name="connsiteX0" fmla="*/ 0 w 3064791"/>
              <a:gd name="connsiteY0" fmla="*/ 328660 h 1971923"/>
              <a:gd name="connsiteX1" fmla="*/ 328660 w 3064791"/>
              <a:gd name="connsiteY1" fmla="*/ 0 h 1971923"/>
              <a:gd name="connsiteX2" fmla="*/ 978677 w 3064791"/>
              <a:gd name="connsiteY2" fmla="*/ 0 h 1971923"/>
              <a:gd name="connsiteX3" fmla="*/ 1556470 w 3064791"/>
              <a:gd name="connsiteY3" fmla="*/ 0 h 1971923"/>
              <a:gd name="connsiteX4" fmla="*/ 2110189 w 3064791"/>
              <a:gd name="connsiteY4" fmla="*/ 0 h 1971923"/>
              <a:gd name="connsiteX5" fmla="*/ 2736131 w 3064791"/>
              <a:gd name="connsiteY5" fmla="*/ 0 h 1971923"/>
              <a:gd name="connsiteX6" fmla="*/ 3064791 w 3064791"/>
              <a:gd name="connsiteY6" fmla="*/ 328660 h 1971923"/>
              <a:gd name="connsiteX7" fmla="*/ 3064791 w 3064791"/>
              <a:gd name="connsiteY7" fmla="*/ 985962 h 1971923"/>
              <a:gd name="connsiteX8" fmla="*/ 3064791 w 3064791"/>
              <a:gd name="connsiteY8" fmla="*/ 1643263 h 1971923"/>
              <a:gd name="connsiteX9" fmla="*/ 2736131 w 3064791"/>
              <a:gd name="connsiteY9" fmla="*/ 1971923 h 1971923"/>
              <a:gd name="connsiteX10" fmla="*/ 2134263 w 3064791"/>
              <a:gd name="connsiteY10" fmla="*/ 1971923 h 1971923"/>
              <a:gd name="connsiteX11" fmla="*/ 1556470 w 3064791"/>
              <a:gd name="connsiteY11" fmla="*/ 1971923 h 1971923"/>
              <a:gd name="connsiteX12" fmla="*/ 906453 w 3064791"/>
              <a:gd name="connsiteY12" fmla="*/ 1971923 h 1971923"/>
              <a:gd name="connsiteX13" fmla="*/ 328660 w 3064791"/>
              <a:gd name="connsiteY13" fmla="*/ 1971923 h 1971923"/>
              <a:gd name="connsiteX14" fmla="*/ 0 w 3064791"/>
              <a:gd name="connsiteY14" fmla="*/ 1643263 h 1971923"/>
              <a:gd name="connsiteX15" fmla="*/ 0 w 3064791"/>
              <a:gd name="connsiteY15" fmla="*/ 972815 h 1971923"/>
              <a:gd name="connsiteX16" fmla="*/ 0 w 3064791"/>
              <a:gd name="connsiteY16" fmla="*/ 328660 h 1971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64791" h="1971923" extrusionOk="0">
                <a:moveTo>
                  <a:pt x="0" y="328660"/>
                </a:moveTo>
                <a:cubicBezTo>
                  <a:pt x="-5170" y="143957"/>
                  <a:pt x="143049" y="1538"/>
                  <a:pt x="328660" y="0"/>
                </a:cubicBezTo>
                <a:cubicBezTo>
                  <a:pt x="645775" y="17331"/>
                  <a:pt x="737815" y="14893"/>
                  <a:pt x="978677" y="0"/>
                </a:cubicBezTo>
                <a:cubicBezTo>
                  <a:pt x="1219539" y="-14893"/>
                  <a:pt x="1385638" y="27753"/>
                  <a:pt x="1556470" y="0"/>
                </a:cubicBezTo>
                <a:cubicBezTo>
                  <a:pt x="1727302" y="-27753"/>
                  <a:pt x="1891674" y="15372"/>
                  <a:pt x="2110189" y="0"/>
                </a:cubicBezTo>
                <a:cubicBezTo>
                  <a:pt x="2328704" y="-15372"/>
                  <a:pt x="2450206" y="1380"/>
                  <a:pt x="2736131" y="0"/>
                </a:cubicBezTo>
                <a:cubicBezTo>
                  <a:pt x="2931273" y="-28046"/>
                  <a:pt x="3035621" y="142679"/>
                  <a:pt x="3064791" y="328660"/>
                </a:cubicBezTo>
                <a:cubicBezTo>
                  <a:pt x="3074041" y="549823"/>
                  <a:pt x="3056748" y="666330"/>
                  <a:pt x="3064791" y="985962"/>
                </a:cubicBezTo>
                <a:cubicBezTo>
                  <a:pt x="3072834" y="1305594"/>
                  <a:pt x="3071237" y="1359148"/>
                  <a:pt x="3064791" y="1643263"/>
                </a:cubicBezTo>
                <a:cubicBezTo>
                  <a:pt x="3108488" y="1835283"/>
                  <a:pt x="2903569" y="1969646"/>
                  <a:pt x="2736131" y="1971923"/>
                </a:cubicBezTo>
                <a:cubicBezTo>
                  <a:pt x="2538143" y="1958035"/>
                  <a:pt x="2286372" y="1962446"/>
                  <a:pt x="2134263" y="1971923"/>
                </a:cubicBezTo>
                <a:cubicBezTo>
                  <a:pt x="1982154" y="1981400"/>
                  <a:pt x="1736469" y="1954755"/>
                  <a:pt x="1556470" y="1971923"/>
                </a:cubicBezTo>
                <a:cubicBezTo>
                  <a:pt x="1376471" y="1989091"/>
                  <a:pt x="1083053" y="1948525"/>
                  <a:pt x="906453" y="1971923"/>
                </a:cubicBezTo>
                <a:cubicBezTo>
                  <a:pt x="729853" y="1995321"/>
                  <a:pt x="485458" y="1974188"/>
                  <a:pt x="328660" y="1971923"/>
                </a:cubicBezTo>
                <a:cubicBezTo>
                  <a:pt x="128532" y="1974980"/>
                  <a:pt x="-5041" y="1821299"/>
                  <a:pt x="0" y="1643263"/>
                </a:cubicBezTo>
                <a:cubicBezTo>
                  <a:pt x="1613" y="1441391"/>
                  <a:pt x="29076" y="1188826"/>
                  <a:pt x="0" y="972815"/>
                </a:cubicBezTo>
                <a:cubicBezTo>
                  <a:pt x="-29076" y="756804"/>
                  <a:pt x="-30532" y="489951"/>
                  <a:pt x="0" y="328660"/>
                </a:cubicBezTo>
                <a:close/>
              </a:path>
            </a:pathLst>
          </a:custGeom>
          <a:noFill/>
          <a:ln w="19050">
            <a:solidFill>
              <a:schemeClr val="accent2"/>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7" name="Rounded Rectangle 6">
            <a:extLst>
              <a:ext uri="{FF2B5EF4-FFF2-40B4-BE49-F238E27FC236}">
                <a16:creationId xmlns:a16="http://schemas.microsoft.com/office/drawing/2014/main" id="{E03D0D26-E8E6-0B4E-A033-ECDCD0BAE8F9}"/>
              </a:ext>
            </a:extLst>
          </p:cNvPr>
          <p:cNvSpPr/>
          <p:nvPr/>
        </p:nvSpPr>
        <p:spPr>
          <a:xfrm>
            <a:off x="6899978" y="4071067"/>
            <a:ext cx="2917660" cy="2043485"/>
          </a:xfrm>
          <a:custGeom>
            <a:avLst/>
            <a:gdLst>
              <a:gd name="connsiteX0" fmla="*/ 0 w 2917660"/>
              <a:gd name="connsiteY0" fmla="*/ 340588 h 2043485"/>
              <a:gd name="connsiteX1" fmla="*/ 340588 w 2917660"/>
              <a:gd name="connsiteY1" fmla="*/ 0 h 2043485"/>
              <a:gd name="connsiteX2" fmla="*/ 944439 w 2917660"/>
              <a:gd name="connsiteY2" fmla="*/ 0 h 2043485"/>
              <a:gd name="connsiteX3" fmla="*/ 1481195 w 2917660"/>
              <a:gd name="connsiteY3" fmla="*/ 0 h 2043485"/>
              <a:gd name="connsiteX4" fmla="*/ 1995586 w 2917660"/>
              <a:gd name="connsiteY4" fmla="*/ 0 h 2043485"/>
              <a:gd name="connsiteX5" fmla="*/ 2577072 w 2917660"/>
              <a:gd name="connsiteY5" fmla="*/ 0 h 2043485"/>
              <a:gd name="connsiteX6" fmla="*/ 2917660 w 2917660"/>
              <a:gd name="connsiteY6" fmla="*/ 340588 h 2043485"/>
              <a:gd name="connsiteX7" fmla="*/ 2917660 w 2917660"/>
              <a:gd name="connsiteY7" fmla="*/ 1021743 h 2043485"/>
              <a:gd name="connsiteX8" fmla="*/ 2917660 w 2917660"/>
              <a:gd name="connsiteY8" fmla="*/ 1702897 h 2043485"/>
              <a:gd name="connsiteX9" fmla="*/ 2577072 w 2917660"/>
              <a:gd name="connsiteY9" fmla="*/ 2043485 h 2043485"/>
              <a:gd name="connsiteX10" fmla="*/ 2017951 w 2917660"/>
              <a:gd name="connsiteY10" fmla="*/ 2043485 h 2043485"/>
              <a:gd name="connsiteX11" fmla="*/ 1481195 w 2917660"/>
              <a:gd name="connsiteY11" fmla="*/ 2043485 h 2043485"/>
              <a:gd name="connsiteX12" fmla="*/ 877344 w 2917660"/>
              <a:gd name="connsiteY12" fmla="*/ 2043485 h 2043485"/>
              <a:gd name="connsiteX13" fmla="*/ 340588 w 2917660"/>
              <a:gd name="connsiteY13" fmla="*/ 2043485 h 2043485"/>
              <a:gd name="connsiteX14" fmla="*/ 0 w 2917660"/>
              <a:gd name="connsiteY14" fmla="*/ 1702897 h 2043485"/>
              <a:gd name="connsiteX15" fmla="*/ 0 w 2917660"/>
              <a:gd name="connsiteY15" fmla="*/ 1008119 h 2043485"/>
              <a:gd name="connsiteX16" fmla="*/ 0 w 2917660"/>
              <a:gd name="connsiteY16" fmla="*/ 340588 h 204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7660" h="2043485" extrusionOk="0">
                <a:moveTo>
                  <a:pt x="0" y="340588"/>
                </a:moveTo>
                <a:cubicBezTo>
                  <a:pt x="-12379" y="144850"/>
                  <a:pt x="117670" y="13067"/>
                  <a:pt x="340588" y="0"/>
                </a:cubicBezTo>
                <a:cubicBezTo>
                  <a:pt x="522340" y="355"/>
                  <a:pt x="779354" y="-15969"/>
                  <a:pt x="944439" y="0"/>
                </a:cubicBezTo>
                <a:cubicBezTo>
                  <a:pt x="1109524" y="15969"/>
                  <a:pt x="1224131" y="-5920"/>
                  <a:pt x="1481195" y="0"/>
                </a:cubicBezTo>
                <a:cubicBezTo>
                  <a:pt x="1738259" y="5920"/>
                  <a:pt x="1780241" y="-21726"/>
                  <a:pt x="1995586" y="0"/>
                </a:cubicBezTo>
                <a:cubicBezTo>
                  <a:pt x="2210931" y="21726"/>
                  <a:pt x="2307536" y="25094"/>
                  <a:pt x="2577072" y="0"/>
                </a:cubicBezTo>
                <a:cubicBezTo>
                  <a:pt x="2780392" y="-31318"/>
                  <a:pt x="2892475" y="148629"/>
                  <a:pt x="2917660" y="340588"/>
                </a:cubicBezTo>
                <a:cubicBezTo>
                  <a:pt x="2930219" y="660733"/>
                  <a:pt x="2899167" y="768152"/>
                  <a:pt x="2917660" y="1021743"/>
                </a:cubicBezTo>
                <a:cubicBezTo>
                  <a:pt x="2936153" y="1275335"/>
                  <a:pt x="2910671" y="1365664"/>
                  <a:pt x="2917660" y="1702897"/>
                </a:cubicBezTo>
                <a:cubicBezTo>
                  <a:pt x="2924705" y="1892693"/>
                  <a:pt x="2735414" y="2038671"/>
                  <a:pt x="2577072" y="2043485"/>
                </a:cubicBezTo>
                <a:cubicBezTo>
                  <a:pt x="2401119" y="2065686"/>
                  <a:pt x="2213885" y="2052948"/>
                  <a:pt x="2017951" y="2043485"/>
                </a:cubicBezTo>
                <a:cubicBezTo>
                  <a:pt x="1822017" y="2034022"/>
                  <a:pt x="1688404" y="2044865"/>
                  <a:pt x="1481195" y="2043485"/>
                </a:cubicBezTo>
                <a:cubicBezTo>
                  <a:pt x="1273986" y="2042105"/>
                  <a:pt x="1149429" y="2016076"/>
                  <a:pt x="877344" y="2043485"/>
                </a:cubicBezTo>
                <a:cubicBezTo>
                  <a:pt x="605259" y="2070894"/>
                  <a:pt x="583202" y="2036357"/>
                  <a:pt x="340588" y="2043485"/>
                </a:cubicBezTo>
                <a:cubicBezTo>
                  <a:pt x="127511" y="2047586"/>
                  <a:pt x="-37188" y="1865340"/>
                  <a:pt x="0" y="1702897"/>
                </a:cubicBezTo>
                <a:cubicBezTo>
                  <a:pt x="-2935" y="1522771"/>
                  <a:pt x="3967" y="1242888"/>
                  <a:pt x="0" y="1008119"/>
                </a:cubicBezTo>
                <a:cubicBezTo>
                  <a:pt x="-3967" y="773350"/>
                  <a:pt x="1996" y="517765"/>
                  <a:pt x="0" y="340588"/>
                </a:cubicBezTo>
                <a:close/>
              </a:path>
            </a:pathLst>
          </a:custGeom>
          <a:noFill/>
          <a:ln w="19050">
            <a:solidFill>
              <a:schemeClr val="accent2"/>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Tree>
    <p:extLst>
      <p:ext uri="{BB962C8B-B14F-4D97-AF65-F5344CB8AC3E}">
        <p14:creationId xmlns:p14="http://schemas.microsoft.com/office/powerpoint/2010/main" val="265345885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348</TotalTime>
  <Words>1646</Words>
  <Application>Microsoft Macintosh PowerPoint</Application>
  <PresentationFormat>Widescreen</PresentationFormat>
  <Paragraphs>151</Paragraphs>
  <Slides>21</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-apple-system</vt:lpstr>
      <vt:lpstr>Microsoft YaHei</vt:lpstr>
      <vt:lpstr>宋体</vt:lpstr>
      <vt:lpstr>Arial</vt:lpstr>
      <vt:lpstr>Calibri</vt:lpstr>
      <vt:lpstr>Calibri Light</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zhang xiao</dc:creator>
  <cp:lastModifiedBy>zhang xiao</cp:lastModifiedBy>
  <cp:revision>37</cp:revision>
  <dcterms:created xsi:type="dcterms:W3CDTF">2020-12-18T06:52:02Z</dcterms:created>
  <dcterms:modified xsi:type="dcterms:W3CDTF">2020-12-18T14:26:22Z</dcterms:modified>
</cp:coreProperties>
</file>